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7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588" autoAdjust="0"/>
  </p:normalViewPr>
  <p:slideViewPr>
    <p:cSldViewPr snapToGrid="0">
      <p:cViewPr varScale="1">
        <p:scale>
          <a:sx n="101" d="100"/>
          <a:sy n="101" d="100"/>
        </p:scale>
        <p:origin x="93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9AF8-71C3-44A9-AED8-8B8B3ACD3D20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4E92D-276D-4638-A941-4DFF7ACF5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72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TDD</a:t>
            </a:r>
            <a:r>
              <a:rPr lang="ko-KR" altLang="en-US" dirty="0"/>
              <a:t>기반 개발자과정 </a:t>
            </a:r>
            <a:r>
              <a:rPr lang="en-US" altLang="ko-KR" dirty="0"/>
              <a:t>4</a:t>
            </a:r>
            <a:r>
              <a:rPr lang="ko-KR" altLang="en-US" dirty="0"/>
              <a:t>기 발표자 노도연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저의 발표주제 즉 홈페이지의 이름은 도연 이니셜을 따서 조금은 유치하지만</a:t>
            </a:r>
            <a:r>
              <a:rPr lang="en-US" altLang="ko-KR" dirty="0"/>
              <a:t>, DYCOMPANY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 </a:t>
            </a:r>
            <a:r>
              <a:rPr lang="en-US" altLang="ko-KR" dirty="0"/>
              <a:t>DYCOMPANY</a:t>
            </a:r>
            <a:r>
              <a:rPr lang="ko-KR" altLang="en-US" dirty="0"/>
              <a:t>의 사용자</a:t>
            </a:r>
            <a:r>
              <a:rPr lang="en-US" altLang="ko-KR" dirty="0"/>
              <a:t>, </a:t>
            </a:r>
            <a:r>
              <a:rPr lang="ko-KR" altLang="en-US" dirty="0" err="1"/>
              <a:t>메인화면</a:t>
            </a:r>
            <a:r>
              <a:rPr lang="ko-KR" altLang="en-US" dirty="0"/>
              <a:t> 정의서 발표를 시작하겠습니다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배포는 </a:t>
            </a:r>
            <a:r>
              <a:rPr lang="ko-KR" altLang="en-US" dirty="0" err="1"/>
              <a:t>깃허브와</a:t>
            </a:r>
            <a:r>
              <a:rPr lang="ko-KR" altLang="en-US" dirty="0"/>
              <a:t> </a:t>
            </a:r>
            <a:r>
              <a:rPr lang="ko-KR" altLang="en-US" dirty="0" err="1"/>
              <a:t>닷홈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가지로 진행되었습니다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중 하나의 웹사이트를 </a:t>
            </a:r>
            <a:r>
              <a:rPr lang="en-US" altLang="ko-KR" dirty="0"/>
              <a:t>CTRL </a:t>
            </a:r>
            <a:r>
              <a:rPr lang="ko-KR" altLang="en-US" dirty="0"/>
              <a:t>후 클릭해서 이동해서 웹을 동작 시현해보겠습니다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300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 후기입니다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내용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3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DY</a:t>
            </a:r>
            <a:r>
              <a:rPr lang="ko-KR" altLang="en-US" dirty="0"/>
              <a:t>컴퍼니의 발표를 이것으로 마치겠습니다</a:t>
            </a:r>
            <a:r>
              <a:rPr lang="en-US" altLang="ko-KR" dirty="0"/>
              <a:t>. </a:t>
            </a:r>
            <a:r>
              <a:rPr lang="ko-KR" altLang="en-US" dirty="0"/>
              <a:t>클릭 </a:t>
            </a: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홈페이지의 주제선정으로는 아웃소싱 회사를 선정했습니다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웹디자인 기능사 유형 중 </a:t>
            </a:r>
            <a:r>
              <a:rPr lang="en-US" altLang="ko-KR" dirty="0"/>
              <a:t>E-1</a:t>
            </a:r>
            <a:r>
              <a:rPr lang="ko-KR" altLang="en-US" dirty="0"/>
              <a:t>유형을 선택했으며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기술 스택으로는 총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HTML, CSS,JAVASCRIPT, JQUERY</a:t>
            </a:r>
            <a:r>
              <a:rPr lang="ko-KR" altLang="en-US" dirty="0"/>
              <a:t>가 사용되었습니다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3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 화면의 사이트 맵 구성으로 회사현황</a:t>
            </a:r>
            <a:r>
              <a:rPr lang="en-US" altLang="ko-KR" dirty="0"/>
              <a:t>, </a:t>
            </a:r>
            <a:r>
              <a:rPr lang="ko-KR" altLang="en-US" dirty="0"/>
              <a:t>사업현황</a:t>
            </a:r>
            <a:r>
              <a:rPr lang="en-US" altLang="ko-KR" dirty="0"/>
              <a:t>, </a:t>
            </a:r>
            <a:r>
              <a:rPr lang="ko-KR" altLang="en-US" dirty="0"/>
              <a:t>채용정보</a:t>
            </a:r>
            <a:r>
              <a:rPr lang="en-US" altLang="ko-KR" dirty="0"/>
              <a:t>, CONTACT US(</a:t>
            </a:r>
            <a:r>
              <a:rPr lang="ko-KR" altLang="en-US" dirty="0" err="1"/>
              <a:t>컨텍스</a:t>
            </a:r>
            <a:r>
              <a:rPr lang="ko-KR" altLang="en-US" dirty="0"/>
              <a:t> 어스</a:t>
            </a:r>
            <a:r>
              <a:rPr lang="en-US" altLang="ko-KR" dirty="0"/>
              <a:t>) 4</a:t>
            </a:r>
            <a:r>
              <a:rPr lang="ko-KR" altLang="en-US" dirty="0"/>
              <a:t>가지의 메인 메뉴 구성 아래</a:t>
            </a:r>
            <a:endParaRPr lang="en-US" altLang="ko-KR" dirty="0"/>
          </a:p>
          <a:p>
            <a:r>
              <a:rPr lang="ko-KR" altLang="en-US" dirty="0"/>
              <a:t>위와 같이 </a:t>
            </a:r>
            <a:r>
              <a:rPr lang="en-US" altLang="ko-KR" dirty="0"/>
              <a:t>4</a:t>
            </a:r>
            <a:r>
              <a:rPr lang="ko-KR" altLang="en-US" dirty="0"/>
              <a:t>가지의 서브메뉴로 구성 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8. </a:t>
            </a:r>
            <a:r>
              <a:rPr lang="ko-KR" altLang="en-US" dirty="0"/>
              <a:t>아웃소싱은 대규모 인원을 채용 해야 하는 회사인만큼 대규모 인원을 필요로 하는 주차수신호</a:t>
            </a:r>
            <a:r>
              <a:rPr lang="en-US" altLang="ko-KR" dirty="0"/>
              <a:t>, </a:t>
            </a:r>
            <a:r>
              <a:rPr lang="ko-KR" altLang="en-US" dirty="0"/>
              <a:t>콘서트 </a:t>
            </a:r>
            <a:r>
              <a:rPr lang="ko-KR" altLang="en-US" dirty="0" err="1"/>
              <a:t>스탭</a:t>
            </a:r>
            <a:r>
              <a:rPr lang="en-US" altLang="ko-KR" dirty="0"/>
              <a:t>, </a:t>
            </a:r>
            <a:r>
              <a:rPr lang="ko-KR" altLang="en-US" dirty="0"/>
              <a:t>연회장 알바가 가능한 </a:t>
            </a:r>
            <a:r>
              <a:rPr lang="en-US" altLang="ko-KR" dirty="0"/>
              <a:t>3</a:t>
            </a:r>
            <a:r>
              <a:rPr lang="ko-KR" altLang="en-US" dirty="0"/>
              <a:t>가지의 알바형태로</a:t>
            </a:r>
            <a:endParaRPr lang="en-US" altLang="ko-KR" dirty="0"/>
          </a:p>
          <a:p>
            <a:r>
              <a:rPr lang="ko-KR" altLang="en-US" dirty="0"/>
              <a:t>진행되는 아웃소싱 회사임을 나타내고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4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9.</a:t>
            </a: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가장 기본 골조가 되는 </a:t>
            </a:r>
            <a:r>
              <a:rPr lang="en-US" altLang="ko-KR" dirty="0"/>
              <a:t>E-1</a:t>
            </a:r>
            <a:r>
              <a:rPr lang="ko-KR" altLang="en-US" dirty="0"/>
              <a:t>유형의 전체 레이아웃</a:t>
            </a:r>
            <a:r>
              <a:rPr lang="en-US" altLang="ko-KR" dirty="0"/>
              <a:t>(</a:t>
            </a:r>
            <a:r>
              <a:rPr lang="ko-KR" altLang="en-US" dirty="0"/>
              <a:t>와이어프레임</a:t>
            </a:r>
            <a:r>
              <a:rPr lang="en-US" altLang="ko-KR" dirty="0"/>
              <a:t>)</a:t>
            </a:r>
            <a:r>
              <a:rPr lang="ko-KR" altLang="en-US" dirty="0"/>
              <a:t>은 위와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10.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첫번째로 해당 와이어프레임에 맞게 색상을 지정해서 레이아웃 나누는 작업을 우선 진행했습니다</a:t>
            </a:r>
            <a:r>
              <a:rPr lang="en-US" altLang="ko-KR" dirty="0"/>
              <a:t>. 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위 그림은 최종 웹 컨텐츠의 모습입니다</a:t>
            </a:r>
            <a:r>
              <a:rPr lang="en-US" altLang="ko-KR" dirty="0"/>
              <a:t>. </a:t>
            </a:r>
            <a:r>
              <a:rPr lang="ko-KR" altLang="en-US" dirty="0"/>
              <a:t>해당 레이아웃을 나누고 각 헤더영역</a:t>
            </a:r>
            <a:r>
              <a:rPr lang="en-US" altLang="ko-KR" dirty="0"/>
              <a:t>, ASIDE</a:t>
            </a:r>
            <a:r>
              <a:rPr lang="ko-KR" altLang="en-US" dirty="0"/>
              <a:t>영역</a:t>
            </a:r>
            <a:r>
              <a:rPr lang="en-US" altLang="ko-KR" dirty="0"/>
              <a:t>,</a:t>
            </a:r>
            <a:r>
              <a:rPr lang="ko-KR" altLang="en-US" dirty="0" err="1"/>
              <a:t>메인영역</a:t>
            </a:r>
            <a:r>
              <a:rPr lang="en-US" altLang="ko-KR" dirty="0"/>
              <a:t>,</a:t>
            </a:r>
            <a:r>
              <a:rPr lang="ko-KR" altLang="en-US" dirty="0" err="1"/>
              <a:t>푸터영역을</a:t>
            </a:r>
            <a:r>
              <a:rPr lang="ko-KR" altLang="en-US" dirty="0"/>
              <a:t>  채우는 식으로 </a:t>
            </a:r>
            <a:r>
              <a:rPr lang="ko-KR" altLang="en-US" dirty="0" err="1"/>
              <a:t>제작하였습ㅂ니다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12. </a:t>
            </a:r>
            <a:r>
              <a:rPr lang="ko-KR" altLang="en-US" dirty="0"/>
              <a:t>컨셉으로는 깔끔함</a:t>
            </a:r>
            <a:r>
              <a:rPr lang="en-US" altLang="ko-KR" dirty="0"/>
              <a:t>, </a:t>
            </a:r>
            <a:r>
              <a:rPr lang="ko-KR" altLang="en-US" dirty="0"/>
              <a:t>모던</a:t>
            </a:r>
            <a:r>
              <a:rPr lang="en-US" altLang="ko-KR" dirty="0"/>
              <a:t>, </a:t>
            </a:r>
            <a:r>
              <a:rPr lang="ko-KR" altLang="en-US" dirty="0"/>
              <a:t>클래식을 주제로 꾸몄으며</a:t>
            </a:r>
            <a:r>
              <a:rPr lang="en-US" altLang="ko-KR" dirty="0"/>
              <a:t>, </a:t>
            </a:r>
            <a:r>
              <a:rPr lang="ko-KR" altLang="en-US" dirty="0"/>
              <a:t>색상은 주로 초록색</a:t>
            </a:r>
            <a:r>
              <a:rPr lang="en-US" altLang="ko-KR" dirty="0"/>
              <a:t>,</a:t>
            </a:r>
            <a:r>
              <a:rPr lang="ko-KR" altLang="en-US" dirty="0"/>
              <a:t>노랑색</a:t>
            </a:r>
            <a:r>
              <a:rPr lang="en-US" altLang="ko-KR" dirty="0"/>
              <a:t>,</a:t>
            </a:r>
            <a:r>
              <a:rPr lang="ko-KR" altLang="en-US" dirty="0"/>
              <a:t>검정색을 조화해서 사용되어진 색상을 사용했습니다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0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13.</a:t>
            </a:r>
            <a:r>
              <a:rPr lang="ko-KR" altLang="en-US" dirty="0" err="1"/>
              <a:t>헤더영역입니다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14.</a:t>
            </a:r>
            <a:r>
              <a:rPr lang="ko-KR" altLang="en-US" dirty="0"/>
              <a:t>헤더는 </a:t>
            </a:r>
            <a:r>
              <a:rPr lang="ko-KR" altLang="en-US" dirty="0" err="1"/>
              <a:t>인트로</a:t>
            </a:r>
            <a:r>
              <a:rPr lang="ko-KR" altLang="en-US" dirty="0"/>
              <a:t> 메인 로고</a:t>
            </a:r>
            <a:r>
              <a:rPr lang="en-US" altLang="ko-KR" dirty="0"/>
              <a:t>, </a:t>
            </a:r>
            <a:r>
              <a:rPr lang="ko-KR" altLang="en-US" dirty="0" err="1"/>
              <a:t>네비게이션바</a:t>
            </a:r>
            <a:r>
              <a:rPr lang="en-US" altLang="ko-KR" dirty="0"/>
              <a:t>, </a:t>
            </a:r>
            <a:r>
              <a:rPr lang="ko-KR" altLang="en-US" dirty="0"/>
              <a:t>패밀리사이트</a:t>
            </a:r>
            <a:r>
              <a:rPr lang="en-US" altLang="ko-KR" dirty="0"/>
              <a:t>,</a:t>
            </a:r>
            <a:r>
              <a:rPr lang="ko-KR" altLang="en-US" dirty="0" err="1"/>
              <a:t>구글맵으로</a:t>
            </a:r>
            <a:r>
              <a:rPr lang="ko-KR" altLang="en-US" dirty="0"/>
              <a:t>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15. </a:t>
            </a:r>
            <a:r>
              <a:rPr lang="ko-KR" altLang="en-US" dirty="0"/>
              <a:t>순서대로 살펴보겠습니다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16. 1</a:t>
            </a:r>
            <a:r>
              <a:rPr lang="ko-KR" altLang="en-US" dirty="0"/>
              <a:t>번째 로고는 마우스 </a:t>
            </a:r>
            <a:r>
              <a:rPr lang="ko-KR" altLang="en-US" dirty="0" err="1"/>
              <a:t>호버시</a:t>
            </a:r>
            <a:r>
              <a:rPr lang="ko-KR" altLang="en-US" dirty="0"/>
              <a:t> 천천히 그레이 필터 적용으로 인해 색상 그레이로 변화하면서 마우스가 벗어나면 원래 색상으로 돌아오게 꾸몄습니다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17. 2</a:t>
            </a:r>
            <a:r>
              <a:rPr lang="ko-KR" altLang="en-US" dirty="0"/>
              <a:t>번째 </a:t>
            </a:r>
            <a:r>
              <a:rPr lang="ko-KR" altLang="en-US" dirty="0" err="1"/>
              <a:t>메인메뉴는</a:t>
            </a:r>
            <a:r>
              <a:rPr lang="ko-KR" altLang="en-US" dirty="0"/>
              <a:t> 앞서 보셨던 사이트 </a:t>
            </a:r>
            <a:r>
              <a:rPr lang="ko-KR" altLang="en-US" dirty="0" err="1"/>
              <a:t>맵을</a:t>
            </a:r>
            <a:r>
              <a:rPr lang="ko-KR" altLang="en-US" dirty="0"/>
              <a:t> 참고하여 메인 메뉴와 서브메뉴로 구성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메인 메뉴에 마우스를 </a:t>
            </a:r>
            <a:r>
              <a:rPr lang="ko-KR" altLang="en-US" dirty="0" err="1"/>
              <a:t>가져다가</a:t>
            </a:r>
            <a:r>
              <a:rPr lang="ko-KR" altLang="en-US" dirty="0"/>
              <a:t> 대면 그 </a:t>
            </a:r>
            <a:r>
              <a:rPr lang="ko-KR" altLang="en-US" dirty="0" err="1"/>
              <a:t>메인메뉴에</a:t>
            </a:r>
            <a:r>
              <a:rPr lang="ko-KR" altLang="en-US" dirty="0"/>
              <a:t> 따른 서브메뉴가 펼쳐 보여지게 설정했으며</a:t>
            </a:r>
            <a:r>
              <a:rPr lang="en-US" altLang="ko-KR" dirty="0"/>
              <a:t>, </a:t>
            </a:r>
            <a:r>
              <a:rPr lang="ko-KR" altLang="en-US" dirty="0"/>
              <a:t>해당 메뉴를 벗어나면 효과는 사라집니다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밑에는 </a:t>
            </a:r>
            <a:r>
              <a:rPr lang="ko-KR" altLang="en-US" dirty="0" err="1"/>
              <a:t>스팟</a:t>
            </a:r>
            <a:r>
              <a:rPr lang="ko-KR" altLang="en-US" dirty="0"/>
              <a:t> 메뉴로써 로그인과 회원가입으로 구성했습니다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18. 3</a:t>
            </a:r>
            <a:r>
              <a:rPr lang="ko-KR" altLang="en-US" dirty="0"/>
              <a:t>번째는 패밀리 사이트입니다</a:t>
            </a:r>
            <a:r>
              <a:rPr lang="en-US" altLang="ko-KR" dirty="0"/>
              <a:t>. </a:t>
            </a:r>
            <a:r>
              <a:rPr lang="ko-KR" altLang="en-US" dirty="0"/>
              <a:t>패밀리 사이트 아래 </a:t>
            </a:r>
            <a:r>
              <a:rPr lang="en-US" altLang="ko-KR" dirty="0"/>
              <a:t>[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다음</a:t>
            </a:r>
            <a:r>
              <a:rPr lang="en-US" altLang="ko-KR" dirty="0"/>
              <a:t>] </a:t>
            </a:r>
            <a:r>
              <a:rPr lang="ko-KR" altLang="en-US" dirty="0"/>
              <a:t>클릭 시 새 창이 열리면서 해당 링크 된 사이트로 </a:t>
            </a:r>
            <a:r>
              <a:rPr lang="ko-KR" altLang="en-US" dirty="0" err="1"/>
              <a:t>이동하게됩니다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19. 4</a:t>
            </a:r>
            <a:r>
              <a:rPr lang="ko-KR" altLang="en-US" dirty="0"/>
              <a:t>번째는 </a:t>
            </a:r>
            <a:r>
              <a:rPr lang="ko-KR" altLang="en-US" dirty="0" err="1"/>
              <a:t>구글맵입니다</a:t>
            </a:r>
            <a:r>
              <a:rPr lang="en-US" altLang="ko-KR" dirty="0"/>
              <a:t>. </a:t>
            </a:r>
            <a:r>
              <a:rPr lang="ko-KR" altLang="en-US" dirty="0"/>
              <a:t>큰 지도 보기를 클릭 시 새 창이 열리면서 회사의 위치가 찍힌 구글 </a:t>
            </a:r>
            <a:r>
              <a:rPr lang="ko-KR" altLang="en-US" dirty="0" err="1"/>
              <a:t>맵으로</a:t>
            </a:r>
            <a:r>
              <a:rPr lang="ko-KR" altLang="en-US" dirty="0"/>
              <a:t> </a:t>
            </a:r>
            <a:r>
              <a:rPr lang="ko-KR" altLang="en-US" dirty="0" err="1"/>
              <a:t>이동하게됩니다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210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ASIDE</a:t>
            </a:r>
            <a:r>
              <a:rPr lang="ko-KR" altLang="en-US" dirty="0"/>
              <a:t>영역입니다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ASIDE</a:t>
            </a:r>
            <a:r>
              <a:rPr lang="ko-KR" altLang="en-US" dirty="0"/>
              <a:t> </a:t>
            </a:r>
            <a:r>
              <a:rPr lang="ko-KR" altLang="en-US" dirty="0" err="1"/>
              <a:t>역역은</a:t>
            </a:r>
            <a:r>
              <a:rPr lang="ko-KR" altLang="en-US" dirty="0"/>
              <a:t> 바로 </a:t>
            </a:r>
            <a:r>
              <a:rPr lang="ko-KR" altLang="en-US" dirty="0" err="1"/>
              <a:t>전화걸기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&amp;</a:t>
            </a:r>
            <a:r>
              <a:rPr lang="ko-KR" altLang="en-US" dirty="0"/>
              <a:t>갤러리</a:t>
            </a:r>
            <a:r>
              <a:rPr lang="en-US" altLang="ko-KR" dirty="0"/>
              <a:t>, </a:t>
            </a:r>
            <a:r>
              <a:rPr lang="ko-KR" altLang="en-US" dirty="0" err="1"/>
              <a:t>긴급모집하는</a:t>
            </a:r>
            <a:r>
              <a:rPr lang="ko-KR" altLang="en-US" dirty="0"/>
              <a:t> 채용홍보페이지</a:t>
            </a:r>
            <a:r>
              <a:rPr lang="en-US" altLang="ko-KR" dirty="0"/>
              <a:t>, SNS</a:t>
            </a:r>
            <a:r>
              <a:rPr lang="ko-KR" altLang="en-US" dirty="0"/>
              <a:t>로 구성되었습니다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번째 </a:t>
            </a:r>
            <a:r>
              <a:rPr lang="ko-KR" altLang="en-US" dirty="0" err="1"/>
              <a:t>전화걸기는</a:t>
            </a:r>
            <a:r>
              <a:rPr lang="ko-KR" altLang="en-US" dirty="0"/>
              <a:t> 바로가기 메뉴이며</a:t>
            </a:r>
            <a:r>
              <a:rPr lang="en-US" altLang="ko-KR" dirty="0"/>
              <a:t>, </a:t>
            </a:r>
            <a:r>
              <a:rPr lang="ko-KR" altLang="en-US" dirty="0"/>
              <a:t>해당 이미지 클릭 시 전화 걸기로 이동됩니다</a:t>
            </a:r>
            <a:r>
              <a:rPr lang="en-US" altLang="ko-KR" dirty="0"/>
              <a:t>. (</a:t>
            </a:r>
            <a:r>
              <a:rPr lang="ko-KR" altLang="en-US" dirty="0"/>
              <a:t>기술 구현은 하지 못했고</a:t>
            </a:r>
            <a:r>
              <a:rPr lang="en-US" altLang="ko-KR" dirty="0"/>
              <a:t>, </a:t>
            </a:r>
            <a:r>
              <a:rPr lang="ko-KR" altLang="en-US" dirty="0"/>
              <a:t>추후 추가 예정입니다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번째로 공지사항과 갤러리입니다</a:t>
            </a:r>
            <a:r>
              <a:rPr lang="en-US" altLang="ko-KR" dirty="0"/>
              <a:t>. </a:t>
            </a:r>
            <a:r>
              <a:rPr lang="ko-KR" altLang="en-US" dirty="0"/>
              <a:t>버튼과 내용물이 보여지는 부분의 구분을 갤러리의 경우에는 </a:t>
            </a:r>
            <a:r>
              <a:rPr lang="en-US" altLang="ko-KR" dirty="0"/>
              <a:t>ON </a:t>
            </a:r>
            <a:r>
              <a:rPr lang="ko-KR" altLang="en-US" dirty="0"/>
              <a:t>추가 시 버튼과 공지사항 내용물이 보여지게 만들었으며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공지사항은 마우스 </a:t>
            </a:r>
            <a:r>
              <a:rPr lang="ko-KR" altLang="en-US" dirty="0" err="1"/>
              <a:t>호버</a:t>
            </a:r>
            <a:r>
              <a:rPr lang="ko-KR" altLang="en-US" dirty="0"/>
              <a:t> 시 줌 효과와 함께 투명도가 적용됩니다</a:t>
            </a:r>
            <a:r>
              <a:rPr lang="en-US" altLang="ko-KR" dirty="0"/>
              <a:t>. (</a:t>
            </a:r>
            <a:r>
              <a:rPr lang="ko-KR" altLang="en-US" dirty="0"/>
              <a:t>사진은 전 직장에서 주차 유도원분들과 오전 회의를 하는 모습을  </a:t>
            </a:r>
            <a:r>
              <a:rPr lang="ko-KR" altLang="en-US" dirty="0" err="1"/>
              <a:t>추억삼아서</a:t>
            </a:r>
            <a:r>
              <a:rPr lang="ko-KR" altLang="en-US" dirty="0"/>
              <a:t> 넣어보았습니다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공지사항의 첫번째 글의 경우에는 클릭 시</a:t>
            </a:r>
            <a:r>
              <a:rPr lang="en-US" altLang="ko-KR" dirty="0"/>
              <a:t>, </a:t>
            </a:r>
            <a:r>
              <a:rPr lang="ko-KR" altLang="en-US" dirty="0"/>
              <a:t> 채용지원 전 필수사항이라는 </a:t>
            </a:r>
            <a:r>
              <a:rPr lang="ko-KR" altLang="en-US" dirty="0" err="1"/>
              <a:t>모달창이</a:t>
            </a:r>
            <a:r>
              <a:rPr lang="ko-KR" altLang="en-US" dirty="0"/>
              <a:t> </a:t>
            </a:r>
            <a:r>
              <a:rPr lang="ko-KR" altLang="en-US" dirty="0" err="1"/>
              <a:t>띄어지는</a:t>
            </a:r>
            <a:r>
              <a:rPr lang="ko-KR" altLang="en-US" dirty="0"/>
              <a:t> 효과가 나타납니다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긴급모집은 </a:t>
            </a:r>
            <a:r>
              <a:rPr lang="en-US" altLang="ko-KR" dirty="0"/>
              <a:t>2</a:t>
            </a:r>
            <a:r>
              <a:rPr lang="ko-KR" altLang="en-US" dirty="0"/>
              <a:t>번째의 </a:t>
            </a:r>
            <a:r>
              <a:rPr lang="en-US" altLang="ko-KR" dirty="0"/>
              <a:t>CSS</a:t>
            </a:r>
            <a:r>
              <a:rPr lang="ko-KR" altLang="en-US" dirty="0"/>
              <a:t>적인 요소만 그대로 가지고 온 모습입니다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번째로 </a:t>
            </a:r>
            <a:r>
              <a:rPr lang="en-US" altLang="ko-KR" dirty="0"/>
              <a:t>SNS</a:t>
            </a:r>
            <a:r>
              <a:rPr lang="ko-KR" altLang="en-US" dirty="0"/>
              <a:t>는 회사의 각 </a:t>
            </a:r>
            <a:r>
              <a:rPr lang="en-US" altLang="ko-KR" dirty="0"/>
              <a:t>SNS </a:t>
            </a:r>
            <a:r>
              <a:rPr lang="ko-KR" altLang="en-US" dirty="0"/>
              <a:t>주소로 이동되는 </a:t>
            </a:r>
            <a:r>
              <a:rPr lang="en-US" altLang="ko-KR" dirty="0"/>
              <a:t>A</a:t>
            </a:r>
            <a:r>
              <a:rPr lang="ko-KR" altLang="en-US" dirty="0"/>
              <a:t>태그 요소를 지닌 버튼으로 구성했습니다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4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메인영역입니다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메인영역은</a:t>
            </a:r>
            <a:r>
              <a:rPr lang="ko-KR" altLang="en-US" dirty="0"/>
              <a:t> </a:t>
            </a:r>
            <a:r>
              <a:rPr lang="ko-KR" altLang="en-US" dirty="0" err="1"/>
              <a:t>메인슬라이드</a:t>
            </a:r>
            <a:endParaRPr lang="en-US" altLang="ko-KR" dirty="0"/>
          </a:p>
          <a:p>
            <a:r>
              <a:rPr lang="ko-KR" altLang="en-US" dirty="0"/>
              <a:t>회사 홈페이지의 가장 중요한 인상을 담당하고 있는 부분인 만큼</a:t>
            </a:r>
            <a:r>
              <a:rPr lang="en-US" altLang="ko-KR" dirty="0"/>
              <a:t>, </a:t>
            </a:r>
            <a:r>
              <a:rPr lang="ko-KR" altLang="en-US" dirty="0"/>
              <a:t>중요한 메시지를 넣은 사진</a:t>
            </a:r>
            <a:r>
              <a:rPr lang="en-US" altLang="ko-KR" dirty="0"/>
              <a:t>,</a:t>
            </a:r>
            <a:r>
              <a:rPr lang="ko-KR" altLang="en-US" dirty="0"/>
              <a:t>즉 회사의 이념이 담긴 사진 첨부했습니다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내용으로는 사람을 우선으로 소중히 하는 아웃소싱 기업</a:t>
            </a:r>
            <a:r>
              <a:rPr lang="en-US" altLang="ko-KR" dirty="0"/>
              <a:t>, </a:t>
            </a:r>
            <a:r>
              <a:rPr lang="ko-KR" altLang="en-US" dirty="0"/>
              <a:t>우리를 찾는 기업에게는 소중한 인재를</a:t>
            </a:r>
            <a:r>
              <a:rPr lang="en-US" altLang="ko-KR" dirty="0"/>
              <a:t> </a:t>
            </a:r>
            <a:r>
              <a:rPr lang="ko-KR" altLang="en-US" dirty="0"/>
              <a:t>파견하고 </a:t>
            </a:r>
            <a:r>
              <a:rPr lang="en-US" altLang="ko-KR" dirty="0"/>
              <a:t>, </a:t>
            </a:r>
            <a:r>
              <a:rPr lang="ko-KR" altLang="en-US" dirty="0"/>
              <a:t>우리를 찾는 사람에게는 다양한 일자리에 대한 제공을 한다는 의미를 보여주고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이미지는 우측에서 좌로 </a:t>
            </a:r>
            <a:r>
              <a:rPr lang="en-US" altLang="ko-KR" dirty="0"/>
              <a:t>3</a:t>
            </a:r>
            <a:r>
              <a:rPr lang="ko-KR" altLang="en-US" dirty="0"/>
              <a:t>초마다 자동으로 슬라이드 효과를 나타내고 있고</a:t>
            </a:r>
            <a:r>
              <a:rPr lang="en-US" altLang="ko-KR" dirty="0"/>
              <a:t>, </a:t>
            </a:r>
            <a:r>
              <a:rPr lang="ko-KR" altLang="en-US" dirty="0"/>
              <a:t>화면에는 노란색 선에 표시된 한 화면만 노출됩니다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웹사이트를 열면 자동으로 슬라이드는 움직이게 설정 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25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푸터영역입니다</a:t>
            </a:r>
            <a:r>
              <a:rPr lang="en-US" altLang="ko-KR" dirty="0"/>
              <a:t>. </a:t>
            </a:r>
            <a:r>
              <a:rPr lang="ko-KR" altLang="en-US" dirty="0" err="1"/>
              <a:t>푸터는</a:t>
            </a:r>
            <a:r>
              <a:rPr lang="ko-KR" altLang="en-US" dirty="0"/>
              <a:t> </a:t>
            </a:r>
            <a:r>
              <a:rPr lang="ko-KR" altLang="en-US" dirty="0" err="1"/>
              <a:t>푸터로고</a:t>
            </a:r>
            <a:r>
              <a:rPr lang="en-US" altLang="ko-KR" dirty="0"/>
              <a:t>, </a:t>
            </a:r>
            <a:r>
              <a:rPr lang="ko-KR" altLang="en-US" dirty="0" err="1"/>
              <a:t>푸터메뉴</a:t>
            </a:r>
            <a:r>
              <a:rPr lang="en-US" altLang="ko-KR" dirty="0"/>
              <a:t>, </a:t>
            </a:r>
            <a:r>
              <a:rPr lang="ko-KR" altLang="en-US" dirty="0"/>
              <a:t>회사 정보 및 카피라이트 부분으로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</a:t>
            </a:r>
            <a:r>
              <a:rPr lang="en-US" altLang="ko-KR" dirty="0"/>
              <a:t>, ASIDE</a:t>
            </a:r>
            <a:r>
              <a:rPr lang="ko-KR" altLang="en-US" dirty="0"/>
              <a:t>영역의 공지사항 글 클릭 시 나타나는 </a:t>
            </a:r>
            <a:r>
              <a:rPr lang="ko-KR" altLang="en-US" dirty="0" err="1"/>
              <a:t>모달창을</a:t>
            </a:r>
            <a:r>
              <a:rPr lang="ko-KR" altLang="en-US" dirty="0"/>
              <a:t> 보여드립니다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90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반응형 웹사이트이기에 추가로 화면 너비에 따른 레이아웃이 바뀌도록 구성해보았습니다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PC </a:t>
            </a:r>
            <a:r>
              <a:rPr lang="ko-KR" altLang="en-US" dirty="0"/>
              <a:t>화면으로도 웹사이트를 보지만</a:t>
            </a:r>
            <a:r>
              <a:rPr lang="en-US" altLang="ko-KR" dirty="0"/>
              <a:t>, </a:t>
            </a:r>
            <a:r>
              <a:rPr lang="ko-KR" altLang="en-US" dirty="0"/>
              <a:t>모바일이나 태블릿 같은 다양한 기기에서도 홈페이지를 이용할 수 있도록 꾸며보았습니다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모바일에서 보았을 때 더 줄어드는 너비에 반응해서 헤더영역의 로고 옆에 메뉴 아이콘을 추가함으로</a:t>
            </a:r>
            <a:endParaRPr lang="en-US" altLang="ko-KR" dirty="0"/>
          </a:p>
          <a:p>
            <a:r>
              <a:rPr lang="ko-KR" altLang="en-US" dirty="0"/>
              <a:t>헤더영역의 아래 부분에 위치했던 메뉴와 패밀리사이트</a:t>
            </a:r>
            <a:r>
              <a:rPr lang="en-US" altLang="ko-KR" dirty="0"/>
              <a:t>, </a:t>
            </a:r>
            <a:r>
              <a:rPr lang="ko-KR" altLang="en-US" dirty="0"/>
              <a:t>구글 </a:t>
            </a:r>
            <a:r>
              <a:rPr lang="ko-KR" altLang="en-US" dirty="0" err="1"/>
              <a:t>맵을</a:t>
            </a:r>
            <a:r>
              <a:rPr lang="ko-KR" altLang="en-US" dirty="0"/>
              <a:t> 표시될 수 있도록 작업했습니다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4E92D-276D-4638-A941-4DFF7ACF53C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4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2C20B-C7D2-4B9E-B765-69E43073D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35D970-4223-4F78-AC19-1E66099DC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9729E7-22D2-41B0-87E1-73C0C556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23E0-CF37-4E6F-850D-9609E0B603CE}" type="datetime1">
              <a:rPr lang="ko-KR" altLang="en-US" smtClean="0"/>
              <a:t>2024-03-04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167AC-E1F2-458E-8B0B-71E04686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667653-CA44-4B53-9D0F-572CB33C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E0297E3-4BAE-4719-83E9-4F4FBD3E35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8CC75-D764-47CC-93BF-B9258987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BE54F1-B66F-43CE-B676-BD85F55EB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266781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97640A-35CB-4F0E-92FA-4E44ECD4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5851-EA53-47CD-B1A5-B770F469F828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23874-10ED-4A19-BDB8-8C649200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C5DF3-3992-4FDE-AEC9-23A1ABA8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58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D8C507-0E3F-427E-BAD1-396369556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DFFAF6-DBE3-4E77-8BEB-4A8E98634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64481-83FC-4A56-9890-1FAC17458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5FDC-5E2D-42F5-8820-BCEAB71CBE98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565F1-FA3E-438B-8529-BD847CF6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EDAD2-3A5D-4CA6-852B-8B9ACCC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7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2AB12-35C4-4C52-9B6E-B97877D4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FD05-B92C-4212-866E-7687EA8A567E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92628-25BF-40CE-8097-9B846B9C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8679487-279C-468D-82FD-C35A5AE275A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28316589"/>
              </p:ext>
            </p:extLst>
          </p:nvPr>
        </p:nvGraphicFramePr>
        <p:xfrm>
          <a:off x="0" y="0"/>
          <a:ext cx="12192000" cy="59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69">
                  <a:extLst>
                    <a:ext uri="{9D8B030D-6E8A-4147-A177-3AD203B41FA5}">
                      <a16:colId xmlns:a16="http://schemas.microsoft.com/office/drawing/2014/main" val="944836318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1881492100"/>
                    </a:ext>
                  </a:extLst>
                </a:gridCol>
                <a:gridCol w="939338">
                  <a:extLst>
                    <a:ext uri="{9D8B030D-6E8A-4147-A177-3AD203B41FA5}">
                      <a16:colId xmlns:a16="http://schemas.microsoft.com/office/drawing/2014/main" val="31640432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47147875"/>
                    </a:ext>
                  </a:extLst>
                </a:gridCol>
                <a:gridCol w="906088">
                  <a:extLst>
                    <a:ext uri="{9D8B030D-6E8A-4147-A177-3AD203B41FA5}">
                      <a16:colId xmlns:a16="http://schemas.microsoft.com/office/drawing/2014/main" val="1228848924"/>
                    </a:ext>
                  </a:extLst>
                </a:gridCol>
                <a:gridCol w="1875905">
                  <a:extLst>
                    <a:ext uri="{9D8B030D-6E8A-4147-A177-3AD203B41FA5}">
                      <a16:colId xmlns:a16="http://schemas.microsoft.com/office/drawing/2014/main" val="3277643905"/>
                    </a:ext>
                  </a:extLst>
                </a:gridCol>
              </a:tblGrid>
              <a:tr h="299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웹컨텐츠제작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노도연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2024.02.29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056479"/>
                  </a:ext>
                </a:extLst>
              </a:tr>
              <a:tr h="299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Index.html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284728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690CC-1FE2-4CAA-80B0-CDF4275F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E0297E3-4BAE-4719-83E9-4F4FBD3E355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3EDA94-3912-440B-B50E-FA98DC0CD544}"/>
              </a:ext>
            </a:extLst>
          </p:cNvPr>
          <p:cNvSpPr/>
          <p:nvPr userDrawn="1"/>
        </p:nvSpPr>
        <p:spPr>
          <a:xfrm>
            <a:off x="-1" y="662131"/>
            <a:ext cx="9385069" cy="56306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36CA591-9D5D-4D17-A08F-9CA91A8D3D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04581262"/>
              </p:ext>
            </p:extLst>
          </p:nvPr>
        </p:nvGraphicFramePr>
        <p:xfrm>
          <a:off x="9448799" y="662131"/>
          <a:ext cx="2743200" cy="5630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947181379"/>
                    </a:ext>
                  </a:extLst>
                </a:gridCol>
              </a:tblGrid>
              <a:tr h="282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80761"/>
                  </a:ext>
                </a:extLst>
              </a:tr>
              <a:tr h="53477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03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75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D4705-30E0-4C00-BEEF-EA8CF45D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202175-CB72-4D7A-9EA7-23AF382B6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E2ECE8-4D64-41A6-A453-BA814595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1EED-033D-4C48-B877-5A8B0D6D6088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A3269-8BA9-4C51-AF6D-680BF843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FACB7-979E-4B1C-B92E-E4042FAB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5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8E52B-0A06-4B03-A10F-34DAF796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0DA5A-C07F-4A4C-B9D8-CECBF270F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D2F22B-B909-45A3-AF2C-262FF9136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4EFAEC-F7A2-461C-8FFE-0730DB63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3FCE-FB35-45BC-B628-212E4AEC9A66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8B6915-2033-4CA4-8FEA-A4B83F44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EA0D2-D347-4F2A-B5BB-09BF8C8C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43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0D333-FF63-434C-A712-DC466778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928858-AAC5-4BDE-BED2-2AB654C4E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8618F-86E6-4E2D-9935-669858635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EB496F-6583-40BE-90DC-238011933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0E99B-6B79-4465-8679-3DA0C5BF0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687A0D-E5F7-4DD4-8161-A24E4E19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1B25-3A99-47CB-81EB-0A92DEB4AE16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407E03-1D24-4A27-8E4F-BBFE0427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961799-BD36-4229-9D34-1443A043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2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431A8-98B8-4FCE-92C1-BB286D7A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211705-92E6-42CD-8FF2-65E70325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B75C-0FE9-49CF-9DAB-FA7C4CA3824C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7BF3A-5E6F-4B3F-9054-0F9C2062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A44301-E404-47A9-A750-373BB63C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76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5C2A5-3CC7-48F4-BD03-B66911F03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60CA6-A9AE-4074-B2EB-07D0A01621F5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67E64A-0587-4790-B0D4-81D22D45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7B7EF-DF08-4589-98F3-7800A7FB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29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09F9B-EAB2-498C-BC12-0E510058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28EE6-8C02-4565-9E05-504A2D23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5A75E2-C074-4A1F-AC7A-A089C39C2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945E10-E2BE-4B22-A19F-4D4A45C18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3A2-974F-4001-A790-45AA384CD387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30A829-2186-4E1E-A9DE-AEE9AA55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912B3C-7ED6-4674-B07D-9907A03F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1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58160-CDD6-47EA-AF5D-BB2D32C5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754442-BC17-4659-8359-843F2E2C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9F9F0-4FDB-43BE-9671-6B82C10B7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4985E1-9061-4CCD-BD72-317B71F6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1F23-3ACF-4328-85AF-2C1AB9ABD371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EEC12-56DB-43EA-8B45-CF7432771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8BC2AA-E989-4046-8CA9-89557E4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9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EB88D-FB0A-4F08-85DA-420341C9D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67FFC-D048-434F-9F15-C7366E07A2CF}" type="datetime1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CD958-76AA-4510-911A-25CBC7866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96C94-7B1D-4C63-988F-D8F46D802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206340-DD9A-48BC-A78C-2B2279A0E72B}"/>
              </a:ext>
            </a:extLst>
          </p:cNvPr>
          <p:cNvSpPr/>
          <p:nvPr userDrawn="1"/>
        </p:nvSpPr>
        <p:spPr>
          <a:xfrm>
            <a:off x="0" y="0"/>
            <a:ext cx="12192000" cy="556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782A8A-2CEE-4F8C-AE6E-671FBE7318B6}"/>
              </a:ext>
            </a:extLst>
          </p:cNvPr>
          <p:cNvSpPr/>
          <p:nvPr userDrawn="1"/>
        </p:nvSpPr>
        <p:spPr>
          <a:xfrm>
            <a:off x="0" y="365125"/>
            <a:ext cx="12192000" cy="19182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2E5A34-B417-4FC7-BE43-881E4A86F4C4}"/>
              </a:ext>
            </a:extLst>
          </p:cNvPr>
          <p:cNvSpPr/>
          <p:nvPr userDrawn="1"/>
        </p:nvSpPr>
        <p:spPr>
          <a:xfrm rot="10800000">
            <a:off x="0" y="6301047"/>
            <a:ext cx="12192000" cy="556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750A8-7174-4288-A125-EDFE5C2E1AE5}"/>
              </a:ext>
            </a:extLst>
          </p:cNvPr>
          <p:cNvSpPr/>
          <p:nvPr userDrawn="1"/>
        </p:nvSpPr>
        <p:spPr>
          <a:xfrm rot="10800000">
            <a:off x="0" y="6302952"/>
            <a:ext cx="12192000" cy="19182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4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yedal95.github.io/front_web_nohdoyeon_1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yedal95.dothome.co.kr/front_web_nohdoyeon_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9299C-0AE0-461C-8633-152A0BC20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5758"/>
            <a:ext cx="9144000" cy="1119101"/>
          </a:xfrm>
        </p:spPr>
        <p:txBody>
          <a:bodyPr/>
          <a:lstStyle/>
          <a:p>
            <a:r>
              <a:rPr lang="en-US" altLang="ko-K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DYCOMPANY</a:t>
            </a:r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077B38-5560-467B-87FF-A47388093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5044"/>
            <a:ext cx="9144000" cy="500113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메인화면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정의서 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D200B08-7E23-4480-ADBE-202819555EEF}"/>
              </a:ext>
            </a:extLst>
          </p:cNvPr>
          <p:cNvSpPr txBox="1">
            <a:spLocks/>
          </p:cNvSpPr>
          <p:nvPr/>
        </p:nvSpPr>
        <p:spPr>
          <a:xfrm>
            <a:off x="1524000" y="4935342"/>
            <a:ext cx="9144000" cy="50011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발표자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노도연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C0CDAEC-BB44-4FCC-8FFA-7AE14EAC2813}"/>
              </a:ext>
            </a:extLst>
          </p:cNvPr>
          <p:cNvSpPr txBox="1">
            <a:spLocks/>
          </p:cNvSpPr>
          <p:nvPr/>
        </p:nvSpPr>
        <p:spPr>
          <a:xfrm>
            <a:off x="1524000" y="787014"/>
            <a:ext cx="9144000" cy="111910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PORTFOLIO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96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63FA01-C3A4-4F8F-BEE5-3360F90C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32429-432C-4990-AEFA-0E0F4D5096A1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5.(</a:t>
            </a:r>
            <a:r>
              <a:rPr lang="ko-KR" altLang="en-US" sz="1000" dirty="0"/>
              <a:t>반응형 만들고 싶어서 추가한</a:t>
            </a:r>
            <a:r>
              <a:rPr lang="en-US" altLang="ko-KR" sz="1000" dirty="0"/>
              <a:t>) </a:t>
            </a:r>
            <a:r>
              <a:rPr lang="ko-KR" altLang="en-US" sz="1000" dirty="0"/>
              <a:t>화면 너비 별 레이아웃 구성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91734D-0AD6-42D3-94B3-47A75F92F408}"/>
              </a:ext>
            </a:extLst>
          </p:cNvPr>
          <p:cNvGrpSpPr/>
          <p:nvPr/>
        </p:nvGrpSpPr>
        <p:grpSpPr>
          <a:xfrm>
            <a:off x="636058" y="1002920"/>
            <a:ext cx="2872041" cy="4852160"/>
            <a:chOff x="644448" y="763397"/>
            <a:chExt cx="1603802" cy="48521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8DE258F-F70C-46C0-925B-F3284D3FAE9E}"/>
                </a:ext>
              </a:extLst>
            </p:cNvPr>
            <p:cNvGrpSpPr/>
            <p:nvPr/>
          </p:nvGrpSpPr>
          <p:grpSpPr>
            <a:xfrm>
              <a:off x="644449" y="763397"/>
              <a:ext cx="1603801" cy="3998607"/>
              <a:chOff x="610893" y="794013"/>
              <a:chExt cx="2257716" cy="478172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1DE52A2-C983-4628-826E-A90BECCFF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893" y="794013"/>
                <a:ext cx="2257716" cy="278933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9429974-5CB8-4BB9-B511-C55114741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893" y="3583352"/>
                <a:ext cx="2257716" cy="199238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8DB7F92-66CC-4952-8909-BC38CBBE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448" y="4762004"/>
              <a:ext cx="1603802" cy="85355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F47EFC-CC6F-4788-84EF-C183E6F98519}"/>
              </a:ext>
            </a:extLst>
          </p:cNvPr>
          <p:cNvGrpSpPr/>
          <p:nvPr/>
        </p:nvGrpSpPr>
        <p:grpSpPr>
          <a:xfrm>
            <a:off x="3830832" y="987803"/>
            <a:ext cx="2169917" cy="4882393"/>
            <a:chOff x="3956667" y="796955"/>
            <a:chExt cx="1202563" cy="488239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724EA2C-B510-4666-83CD-B91F59809F75}"/>
                </a:ext>
              </a:extLst>
            </p:cNvPr>
            <p:cNvGrpSpPr/>
            <p:nvPr/>
          </p:nvGrpSpPr>
          <p:grpSpPr>
            <a:xfrm>
              <a:off x="3956667" y="796955"/>
              <a:ext cx="1202563" cy="4112294"/>
              <a:chOff x="4116057" y="889233"/>
              <a:chExt cx="1445307" cy="485685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0112DFD-5A25-4018-83E0-59EA38688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6057" y="889233"/>
                <a:ext cx="1445307" cy="272222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8DAA084-8342-487D-A389-F3DB71801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6057" y="3611461"/>
                <a:ext cx="1445307" cy="213463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0C8D245-57EC-4F7F-BCC5-36D6E265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6667" y="4909250"/>
              <a:ext cx="1202563" cy="77009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E09A591-B053-4714-B80F-4BD4424C86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3246" y="987803"/>
            <a:ext cx="2390657" cy="4845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A91D717-D42B-4AA0-B5AA-DE782EAD7CB8}"/>
              </a:ext>
            </a:extLst>
          </p:cNvPr>
          <p:cNvSpPr/>
          <p:nvPr/>
        </p:nvSpPr>
        <p:spPr>
          <a:xfrm>
            <a:off x="5445749" y="955463"/>
            <a:ext cx="453006" cy="3963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14DD5C-7968-405D-985C-7CA4ED98FDF9}"/>
              </a:ext>
            </a:extLst>
          </p:cNvPr>
          <p:cNvCxnSpPr/>
          <p:nvPr/>
        </p:nvCxnSpPr>
        <p:spPr>
          <a:xfrm>
            <a:off x="5757294" y="1221019"/>
            <a:ext cx="798457" cy="3263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AD15F6-F097-46D2-9169-2BA8D0D42CF6}"/>
              </a:ext>
            </a:extLst>
          </p:cNvPr>
          <p:cNvSpPr/>
          <p:nvPr/>
        </p:nvSpPr>
        <p:spPr>
          <a:xfrm>
            <a:off x="6293246" y="1688254"/>
            <a:ext cx="2390657" cy="41446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D926A-4979-411B-95DE-FB460BF4CA79}"/>
              </a:ext>
            </a:extLst>
          </p:cNvPr>
          <p:cNvSpPr txBox="1"/>
          <p:nvPr/>
        </p:nvSpPr>
        <p:spPr>
          <a:xfrm>
            <a:off x="9513116" y="1052520"/>
            <a:ext cx="255025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PC</a:t>
            </a:r>
            <a:r>
              <a:rPr lang="ko-KR" altLang="en-US" sz="1000" dirty="0"/>
              <a:t>화면에서 너비가 줄어들었을 때</a:t>
            </a:r>
            <a:endParaRPr lang="en-US" altLang="ko-KR" sz="1000" dirty="0"/>
          </a:p>
          <a:p>
            <a:r>
              <a:rPr lang="ko-KR" altLang="en-US" sz="1000" dirty="0"/>
              <a:t>해당 콘텐츠 내용들이 </a:t>
            </a:r>
            <a:endParaRPr lang="en-US" altLang="ko-KR" sz="1000" dirty="0"/>
          </a:p>
          <a:p>
            <a:r>
              <a:rPr lang="ko-KR" altLang="en-US" sz="1000" dirty="0"/>
              <a:t>적절하게 보여질 수 있도록 </a:t>
            </a:r>
            <a:endParaRPr lang="en-US" altLang="ko-KR" sz="1000" dirty="0"/>
          </a:p>
          <a:p>
            <a:r>
              <a:rPr lang="ko-KR" altLang="en-US" sz="1000" dirty="0"/>
              <a:t>레이아웃을 각각 보완하였다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또한</a:t>
            </a:r>
            <a:r>
              <a:rPr lang="en-US" altLang="ko-KR" sz="1000" dirty="0"/>
              <a:t>, </a:t>
            </a:r>
            <a:r>
              <a:rPr lang="ko-KR" altLang="en-US" sz="1000" dirty="0"/>
              <a:t>모바일에서 보았을 때</a:t>
            </a:r>
            <a:r>
              <a:rPr lang="en-US" altLang="ko-KR" sz="1000" dirty="0"/>
              <a:t> </a:t>
            </a:r>
            <a:r>
              <a:rPr lang="ko-KR" altLang="en-US" sz="1000" dirty="0"/>
              <a:t>더 줄어드는 </a:t>
            </a:r>
            <a:endParaRPr lang="en-US" altLang="ko-KR" sz="1000" dirty="0"/>
          </a:p>
          <a:p>
            <a:r>
              <a:rPr lang="ko-KR" altLang="en-US" sz="1000" dirty="0"/>
              <a:t>너비에 반응해서 </a:t>
            </a:r>
            <a:endParaRPr lang="en-US" altLang="ko-KR" sz="1000" dirty="0"/>
          </a:p>
          <a:p>
            <a:r>
              <a:rPr lang="ko-KR" altLang="en-US" sz="1000" dirty="0"/>
              <a:t>헤더로고 옆에 메뉴 아이콘을 추가함으로</a:t>
            </a:r>
            <a:endParaRPr lang="en-US" altLang="ko-KR" sz="1000" dirty="0"/>
          </a:p>
          <a:p>
            <a:r>
              <a:rPr lang="ko-KR" altLang="en-US" sz="1000" dirty="0"/>
              <a:t>헤더영역의 </a:t>
            </a:r>
            <a:r>
              <a:rPr lang="en-US" altLang="ko-KR" sz="1000" dirty="0"/>
              <a:t>BOTTOM </a:t>
            </a:r>
            <a:r>
              <a:rPr lang="ko-KR" altLang="en-US" sz="1000" dirty="0"/>
              <a:t>영역의</a:t>
            </a:r>
            <a:endParaRPr lang="en-US" altLang="ko-KR" sz="1000" dirty="0"/>
          </a:p>
          <a:p>
            <a:r>
              <a:rPr lang="ko-KR" altLang="en-US" sz="1000" dirty="0"/>
              <a:t>메뉴와 패밀리사이트</a:t>
            </a:r>
            <a:r>
              <a:rPr lang="en-US" altLang="ko-KR" sz="1000" dirty="0"/>
              <a:t>, </a:t>
            </a:r>
            <a:r>
              <a:rPr lang="ko-KR" altLang="en-US" sz="1000" dirty="0"/>
              <a:t>구글 </a:t>
            </a:r>
            <a:r>
              <a:rPr lang="ko-KR" altLang="en-US" sz="1000" dirty="0" err="1"/>
              <a:t>맵을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표시될 수 있도록 작업하였다</a:t>
            </a:r>
            <a:r>
              <a:rPr lang="en-US" altLang="ko-KR" sz="10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71CA02-91E5-4892-BCBF-D079E671D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3178" y="2971610"/>
            <a:ext cx="2565514" cy="3191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2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F95208-3BA5-4AC2-98CE-63436A16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48598B7-B51A-4402-93FF-3CDBFFA5FB1E}"/>
              </a:ext>
            </a:extLst>
          </p:cNvPr>
          <p:cNvSpPr txBox="1">
            <a:spLocks/>
          </p:cNvSpPr>
          <p:nvPr/>
        </p:nvSpPr>
        <p:spPr>
          <a:xfrm>
            <a:off x="4595069" y="1534315"/>
            <a:ext cx="3001861" cy="77210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rgbClr val="050505"/>
                </a:solidFill>
                <a:latin typeface="Segoe UI Historic" panose="020B0502040204020203" pitchFamily="34" charset="0"/>
              </a:rPr>
              <a:t>DEPLOY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0CA2D9-5077-45F0-9E2C-6206FE22F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351076"/>
              </p:ext>
            </p:extLst>
          </p:nvPr>
        </p:nvGraphicFramePr>
        <p:xfrm>
          <a:off x="2031999" y="2575421"/>
          <a:ext cx="8128000" cy="2055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096">
                  <a:extLst>
                    <a:ext uri="{9D8B030D-6E8A-4147-A177-3AD203B41FA5}">
                      <a16:colId xmlns:a16="http://schemas.microsoft.com/office/drawing/2014/main" val="759406410"/>
                    </a:ext>
                  </a:extLst>
                </a:gridCol>
                <a:gridCol w="6879904">
                  <a:extLst>
                    <a:ext uri="{9D8B030D-6E8A-4147-A177-3AD203B41FA5}">
                      <a16:colId xmlns:a16="http://schemas.microsoft.com/office/drawing/2014/main" val="3390722727"/>
                    </a:ext>
                  </a:extLst>
                </a:gridCol>
              </a:tblGrid>
              <a:tr h="1027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Git hub</a:t>
                      </a:r>
                      <a:endParaRPr lang="ko-KR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https://hyedal95.github.io/front_web_nohdoyeon_1/</a:t>
                      </a:r>
                      <a:endParaRPr lang="ko-KR" altLang="en-US" sz="2000" b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15240"/>
                  </a:ext>
                </a:extLst>
              </a:tr>
              <a:tr h="1027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닷홈</a:t>
                      </a:r>
                      <a:endParaRPr lang="ko-KR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hlinkClick r:id="rId4"/>
                        </a:rPr>
                        <a:t>hyedal95.dothome.co.kr/front_web_nohdoyeon_1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682794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E82AD24B-FAFE-412F-A414-2E2875B86D0E}"/>
              </a:ext>
            </a:extLst>
          </p:cNvPr>
          <p:cNvSpPr txBox="1">
            <a:spLocks/>
          </p:cNvSpPr>
          <p:nvPr/>
        </p:nvSpPr>
        <p:spPr>
          <a:xfrm>
            <a:off x="2288795" y="3259942"/>
            <a:ext cx="7614408" cy="77210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동작 시현</a:t>
            </a:r>
          </a:p>
        </p:txBody>
      </p:sp>
    </p:spTree>
    <p:extLst>
      <p:ext uri="{BB962C8B-B14F-4D97-AF65-F5344CB8AC3E}">
        <p14:creationId xmlns:p14="http://schemas.microsoft.com/office/powerpoint/2010/main" val="22022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F225AB-6C42-4193-B618-43CFCBE0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135C19-F728-4B08-988B-47D71DCC8332}"/>
              </a:ext>
            </a:extLst>
          </p:cNvPr>
          <p:cNvSpPr txBox="1">
            <a:spLocks/>
          </p:cNvSpPr>
          <p:nvPr/>
        </p:nvSpPr>
        <p:spPr>
          <a:xfrm>
            <a:off x="1607890" y="935927"/>
            <a:ext cx="9144000" cy="75477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후기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29CB3-D486-42E7-BD81-50F2095B4152}"/>
              </a:ext>
            </a:extLst>
          </p:cNvPr>
          <p:cNvSpPr/>
          <p:nvPr/>
        </p:nvSpPr>
        <p:spPr>
          <a:xfrm>
            <a:off x="1456889" y="1820411"/>
            <a:ext cx="9295001" cy="385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배운 내용가지고 직접 코딩해가면서 프로젝트도 하고 코딩에 익숙해지는 시간 이였습니다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발표를 위해서 화면정의서를 만드는 시간도 추후에 회사에 가서도 꼭 필요한 부분이라고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생각이 들었고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더 잘 만들고 싶다는 생각이 들었습니다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마지막으로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부족하다고 느끼는 부분은 웹 컨텐츠라고 하는 것이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퍼블리싱 </a:t>
            </a:r>
            <a:r>
              <a:rPr lang="en-US" altLang="ko-KR" sz="1200" dirty="0">
                <a:solidFill>
                  <a:schemeClr val="tx1"/>
                </a:solidFill>
              </a:rPr>
              <a:t>; </a:t>
            </a:r>
            <a:r>
              <a:rPr lang="ko-KR" altLang="en-US" sz="1200" dirty="0">
                <a:solidFill>
                  <a:schemeClr val="tx1"/>
                </a:solidFill>
              </a:rPr>
              <a:t>즉 웹에서 사용자에게 보여주고자 하는 내용들을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잘 보여지게 디자인하고 </a:t>
            </a:r>
            <a:r>
              <a:rPr lang="en-US" altLang="ko-KR" sz="1200" dirty="0">
                <a:solidFill>
                  <a:schemeClr val="tx1"/>
                </a:solidFill>
              </a:rPr>
              <a:t>CSS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JAVASCRIPT</a:t>
            </a:r>
            <a:r>
              <a:rPr lang="ko-KR" altLang="en-US" sz="1200" dirty="0">
                <a:solidFill>
                  <a:schemeClr val="tx1"/>
                </a:solidFill>
              </a:rPr>
              <a:t>로 기능 구현해서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유통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홍보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판매 효과를 줘야하는 부분인데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디자인 적인 부분과 기술구현이 아직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부족하다고 많이 느꼈던 부분이 있어서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잘 만들어진 홈페이지들을 자주 보면서 직접 하드 코딩하면서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디자인 적인 감각을 익혀야 </a:t>
            </a:r>
            <a:r>
              <a:rPr lang="ko-KR" altLang="en-US" sz="1200" dirty="0" err="1">
                <a:solidFill>
                  <a:schemeClr val="tx1"/>
                </a:solidFill>
              </a:rPr>
              <a:t>겠다는</a:t>
            </a:r>
            <a:r>
              <a:rPr lang="ko-KR" altLang="en-US" sz="1200" dirty="0">
                <a:solidFill>
                  <a:schemeClr val="tx1"/>
                </a:solidFill>
              </a:rPr>
              <a:t> 생각이 들었습니다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앞으로 여러 프레임워크들을 활용해서 웹사이트를 좀 더 역동적으로 만들어 나갈 수 있도록 노력하고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기술구현을 위해서 </a:t>
            </a:r>
            <a:r>
              <a:rPr lang="en-US" altLang="ko-KR" sz="1200" dirty="0">
                <a:solidFill>
                  <a:schemeClr val="tx1"/>
                </a:solidFill>
              </a:rPr>
              <a:t>JavaScript</a:t>
            </a:r>
            <a:r>
              <a:rPr lang="ko-KR" altLang="en-US" sz="1200" dirty="0">
                <a:solidFill>
                  <a:schemeClr val="tx1"/>
                </a:solidFill>
              </a:rPr>
              <a:t>의 여러 속성들에 익숙해져 가도록 하겠습니다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4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A740E5-D485-4E5D-AD95-35FE38F2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DD4362C-6BBC-4267-93B1-E6FAAC633B15}"/>
              </a:ext>
            </a:extLst>
          </p:cNvPr>
          <p:cNvSpPr txBox="1">
            <a:spLocks/>
          </p:cNvSpPr>
          <p:nvPr/>
        </p:nvSpPr>
        <p:spPr>
          <a:xfrm>
            <a:off x="1524000" y="1854200"/>
            <a:ext cx="9144000" cy="11191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DYCOMPANY</a:t>
            </a:r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2B0C367-A352-4E18-BA57-3931087E9059}"/>
              </a:ext>
            </a:extLst>
          </p:cNvPr>
          <p:cNvSpPr txBox="1">
            <a:spLocks/>
          </p:cNvSpPr>
          <p:nvPr/>
        </p:nvSpPr>
        <p:spPr>
          <a:xfrm>
            <a:off x="1524000" y="3325149"/>
            <a:ext cx="9144000" cy="197669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-THE END-</a:t>
            </a: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3E1EAC-75F6-458A-8A10-ADBA4F844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24" y="3237607"/>
            <a:ext cx="1769531" cy="17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3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2E1857-FEF4-4B66-87F5-46779B92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6AAFF9F-8888-4C40-B49E-D2B692A4AD3B}"/>
              </a:ext>
            </a:extLst>
          </p:cNvPr>
          <p:cNvSpPr txBox="1">
            <a:spLocks/>
          </p:cNvSpPr>
          <p:nvPr/>
        </p:nvSpPr>
        <p:spPr>
          <a:xfrm>
            <a:off x="1418347" y="2970763"/>
            <a:ext cx="9144000" cy="686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 STACK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0CA63B-80C3-4760-B648-899666B07E6A}"/>
              </a:ext>
            </a:extLst>
          </p:cNvPr>
          <p:cNvGrpSpPr/>
          <p:nvPr/>
        </p:nvGrpSpPr>
        <p:grpSpPr>
          <a:xfrm>
            <a:off x="2129303" y="4335198"/>
            <a:ext cx="7933394" cy="1700766"/>
            <a:chOff x="1055333" y="4001294"/>
            <a:chExt cx="8470427" cy="20337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3F48B19-E064-4781-B822-22002075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33" y="4001294"/>
              <a:ext cx="2033746" cy="203374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D23AEE-5B9A-48FB-88D5-5FAAB4386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6212" y="4001294"/>
              <a:ext cx="2033746" cy="20337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295453-C8E6-4625-BA9C-83CF34E4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970" y="4156363"/>
              <a:ext cx="1717790" cy="17177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0E2FA-F2DE-48DB-916E-0CFA3EAE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091" y="4001294"/>
              <a:ext cx="2033746" cy="2033746"/>
            </a:xfrm>
            <a:prstGeom prst="rect">
              <a:avLst/>
            </a:prstGeom>
          </p:spPr>
        </p:pic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98FEAA68-4BF6-4ECD-A502-06712B7CCFBF}"/>
              </a:ext>
            </a:extLst>
          </p:cNvPr>
          <p:cNvSpPr txBox="1">
            <a:spLocks/>
          </p:cNvSpPr>
          <p:nvPr/>
        </p:nvSpPr>
        <p:spPr>
          <a:xfrm>
            <a:off x="1418347" y="634763"/>
            <a:ext cx="9144000" cy="95249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주제선정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CAE886CD-16A4-4C82-BA25-8E9B55A17131}"/>
              </a:ext>
            </a:extLst>
          </p:cNvPr>
          <p:cNvSpPr txBox="1">
            <a:spLocks/>
          </p:cNvSpPr>
          <p:nvPr/>
        </p:nvSpPr>
        <p:spPr>
          <a:xfrm>
            <a:off x="1639223" y="1923625"/>
            <a:ext cx="9144000" cy="500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F2AAB-2949-4609-B4B9-939CC537BFC7}"/>
              </a:ext>
            </a:extLst>
          </p:cNvPr>
          <p:cNvSpPr txBox="1"/>
          <p:nvPr/>
        </p:nvSpPr>
        <p:spPr>
          <a:xfrm>
            <a:off x="0" y="1672419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E-1</a:t>
            </a:r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유형 </a:t>
            </a:r>
            <a:r>
              <a:rPr lang="ko-KR" altLang="en-US" sz="54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아웃소싱회사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E2D9B9B-71CD-45E6-8BF4-A1E504526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64"/>
            <a:ext cx="36870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F1C98C3B-E556-42B2-AE26-CD216179A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067371"/>
              </p:ext>
            </p:extLst>
          </p:nvPr>
        </p:nvGraphicFramePr>
        <p:xfrm>
          <a:off x="2147223" y="3875819"/>
          <a:ext cx="812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9947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23664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21724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7947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HTML5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CSS3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JavaScript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JQuery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542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43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B552D4-0FD2-4EE4-B38D-F6CEDC77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CEE2E98-37B2-4276-8AF6-687251731F34}"/>
              </a:ext>
            </a:extLst>
          </p:cNvPr>
          <p:cNvSpPr txBox="1">
            <a:spLocks/>
          </p:cNvSpPr>
          <p:nvPr/>
        </p:nvSpPr>
        <p:spPr>
          <a:xfrm>
            <a:off x="1599501" y="948189"/>
            <a:ext cx="9144000" cy="11191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MAP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E3B39D-249B-4325-9C39-BB01DB60A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385056"/>
              </p:ext>
            </p:extLst>
          </p:nvPr>
        </p:nvGraphicFramePr>
        <p:xfrm>
          <a:off x="1526796" y="2214694"/>
          <a:ext cx="8984608" cy="251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152">
                  <a:extLst>
                    <a:ext uri="{9D8B030D-6E8A-4147-A177-3AD203B41FA5}">
                      <a16:colId xmlns:a16="http://schemas.microsoft.com/office/drawing/2014/main" val="3418973485"/>
                    </a:ext>
                  </a:extLst>
                </a:gridCol>
                <a:gridCol w="2246152">
                  <a:extLst>
                    <a:ext uri="{9D8B030D-6E8A-4147-A177-3AD203B41FA5}">
                      <a16:colId xmlns:a16="http://schemas.microsoft.com/office/drawing/2014/main" val="352493464"/>
                    </a:ext>
                  </a:extLst>
                </a:gridCol>
                <a:gridCol w="2246152">
                  <a:extLst>
                    <a:ext uri="{9D8B030D-6E8A-4147-A177-3AD203B41FA5}">
                      <a16:colId xmlns:a16="http://schemas.microsoft.com/office/drawing/2014/main" val="3783211696"/>
                    </a:ext>
                  </a:extLst>
                </a:gridCol>
                <a:gridCol w="2246152">
                  <a:extLst>
                    <a:ext uri="{9D8B030D-6E8A-4147-A177-3AD203B41FA5}">
                      <a16:colId xmlns:a16="http://schemas.microsoft.com/office/drawing/2014/main" val="1900395592"/>
                    </a:ext>
                  </a:extLst>
                </a:gridCol>
              </a:tblGrid>
              <a:tr h="541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사업현황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채용정보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CONTACT US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07280"/>
                  </a:ext>
                </a:extLst>
              </a:tr>
              <a:tr h="493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CEO</a:t>
                      </a:r>
                      <a:r>
                        <a:rPr lang="ko-KR" altLang="en-US" sz="1200" dirty="0"/>
                        <a:t>인사말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사업목표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전체보기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찾아오는 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499214"/>
                  </a:ext>
                </a:extLst>
              </a:tr>
              <a:tr h="493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사업분야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주차수신호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931"/>
                  </a:ext>
                </a:extLst>
              </a:tr>
              <a:tr h="493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조직구성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주요실적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콘서트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지원요청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952089"/>
                  </a:ext>
                </a:extLst>
              </a:tr>
              <a:tr h="493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영업매출 및 신용평가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허가증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연회장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입사지원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020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78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1DB278-F618-456E-946C-904873DA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47A82-5400-4AC4-91D0-00D1823D7F9D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유형 선정 </a:t>
            </a:r>
            <a:r>
              <a:rPr lang="en-US" altLang="ko-KR" sz="1000" dirty="0"/>
              <a:t>E-1</a:t>
            </a:r>
            <a:r>
              <a:rPr lang="ko-KR" altLang="en-US" sz="1000" dirty="0"/>
              <a:t>번 전체 레이아웃 </a:t>
            </a:r>
            <a:r>
              <a:rPr lang="en-US" altLang="ko-KR" sz="1000" dirty="0"/>
              <a:t>(</a:t>
            </a:r>
            <a:r>
              <a:rPr lang="ko-KR" altLang="en-US" sz="1000" dirty="0"/>
              <a:t>와이어프레임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E4E85-ADB1-48BE-9AB2-1317B2E86331}"/>
              </a:ext>
            </a:extLst>
          </p:cNvPr>
          <p:cNvSpPr txBox="1"/>
          <p:nvPr/>
        </p:nvSpPr>
        <p:spPr>
          <a:xfrm>
            <a:off x="9479561" y="1059533"/>
            <a:ext cx="135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FDAD5-6B21-4363-984E-A31D3FCC0294}"/>
              </a:ext>
            </a:extLst>
          </p:cNvPr>
          <p:cNvSpPr txBox="1"/>
          <p:nvPr/>
        </p:nvSpPr>
        <p:spPr>
          <a:xfrm>
            <a:off x="9441748" y="4056696"/>
            <a:ext cx="135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DESIGN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66D27F5-E30A-4083-9248-C6779293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28" y="1111505"/>
            <a:ext cx="7067696" cy="3913500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22026120-D51D-44E6-8C79-FA2A2F5D79A8}"/>
              </a:ext>
            </a:extLst>
          </p:cNvPr>
          <p:cNvGrpSpPr/>
          <p:nvPr/>
        </p:nvGrpSpPr>
        <p:grpSpPr>
          <a:xfrm>
            <a:off x="583921" y="856605"/>
            <a:ext cx="7712012" cy="4231820"/>
            <a:chOff x="987048" y="1956604"/>
            <a:chExt cx="9189037" cy="456804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A7E8769-F923-4440-8C90-41DB82800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048" y="1956604"/>
              <a:ext cx="9189037" cy="45680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89CE5D-2CE5-4DA7-9547-E0BB2E824F6A}"/>
                </a:ext>
              </a:extLst>
            </p:cNvPr>
            <p:cNvSpPr txBox="1"/>
            <p:nvPr/>
          </p:nvSpPr>
          <p:spPr>
            <a:xfrm>
              <a:off x="1031844" y="3724713"/>
              <a:ext cx="99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header</a:t>
              </a:r>
              <a:endParaRPr lang="ko-KR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1BAEDF-2F68-481E-82EE-6C88B2054B36}"/>
                </a:ext>
              </a:extLst>
            </p:cNvPr>
            <p:cNvSpPr txBox="1"/>
            <p:nvPr/>
          </p:nvSpPr>
          <p:spPr>
            <a:xfrm>
              <a:off x="6569976" y="3839521"/>
              <a:ext cx="99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main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1B87DF-7128-4122-AE33-EC6B95A300A8}"/>
                </a:ext>
              </a:extLst>
            </p:cNvPr>
            <p:cNvSpPr txBox="1"/>
            <p:nvPr/>
          </p:nvSpPr>
          <p:spPr>
            <a:xfrm>
              <a:off x="2594991" y="3724713"/>
              <a:ext cx="100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aside</a:t>
              </a:r>
              <a:endParaRPr lang="ko-KR" altLang="en-US" sz="16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7850DB2-40AD-476D-943D-FCDEBAC7B08A}"/>
                </a:ext>
              </a:extLst>
            </p:cNvPr>
            <p:cNvSpPr txBox="1"/>
            <p:nvPr/>
          </p:nvSpPr>
          <p:spPr>
            <a:xfrm>
              <a:off x="5222143" y="6011451"/>
              <a:ext cx="100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footer</a:t>
              </a:r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97EAD6-937C-4FF8-AA48-EC2040D1F2D1}"/>
                </a:ext>
              </a:extLst>
            </p:cNvPr>
            <p:cNvSpPr/>
            <p:nvPr/>
          </p:nvSpPr>
          <p:spPr>
            <a:xfrm>
              <a:off x="2348916" y="2063692"/>
              <a:ext cx="124996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세션</a:t>
              </a: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9099229-B384-420F-B2B4-580627A0E854}"/>
                </a:ext>
              </a:extLst>
            </p:cNvPr>
            <p:cNvSpPr/>
            <p:nvPr/>
          </p:nvSpPr>
          <p:spPr>
            <a:xfrm>
              <a:off x="2337729" y="3063156"/>
              <a:ext cx="124996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세션</a:t>
              </a:r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C042BC5-0C56-4EE5-8BF4-92C7308B995C}"/>
                </a:ext>
              </a:extLst>
            </p:cNvPr>
            <p:cNvSpPr/>
            <p:nvPr/>
          </p:nvSpPr>
          <p:spPr>
            <a:xfrm>
              <a:off x="2337729" y="4522679"/>
              <a:ext cx="124996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세션</a:t>
              </a:r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74B7445-D501-4346-ADF9-A9F739FA713F}"/>
                </a:ext>
              </a:extLst>
            </p:cNvPr>
            <p:cNvSpPr/>
            <p:nvPr/>
          </p:nvSpPr>
          <p:spPr>
            <a:xfrm>
              <a:off x="2337729" y="5524151"/>
              <a:ext cx="124996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세션</a:t>
              </a:r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A3DA607-C2EC-46E9-B5EC-6F5FF545F3B4}"/>
              </a:ext>
            </a:extLst>
          </p:cNvPr>
          <p:cNvSpPr txBox="1"/>
          <p:nvPr/>
        </p:nvSpPr>
        <p:spPr>
          <a:xfrm>
            <a:off x="9517659" y="1431281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</a:rPr>
              <a:t>깔끔함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</a:rPr>
              <a:t>모던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</a:rPr>
              <a:t>클래식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20CA880-B419-4B71-B987-F84B572DF0FE}"/>
              </a:ext>
            </a:extLst>
          </p:cNvPr>
          <p:cNvSpPr txBox="1"/>
          <p:nvPr/>
        </p:nvSpPr>
        <p:spPr>
          <a:xfrm>
            <a:off x="9462521" y="4367093"/>
            <a:ext cx="263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</a:rPr>
              <a:t>색상조합 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</a:rPr>
              <a:t>초록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</a:rPr>
              <a:t>노랑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</a:rPr>
              <a:t>검정색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3FCA3D-4F2C-4C16-B2DA-41C32D0319AB}"/>
              </a:ext>
            </a:extLst>
          </p:cNvPr>
          <p:cNvGrpSpPr/>
          <p:nvPr/>
        </p:nvGrpSpPr>
        <p:grpSpPr>
          <a:xfrm>
            <a:off x="152380" y="721017"/>
            <a:ext cx="9107791" cy="5709878"/>
            <a:chOff x="2044036" y="1244199"/>
            <a:chExt cx="9107791" cy="570987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1B4359A-2214-4D9F-BB09-1DF4F34DB586}"/>
                </a:ext>
              </a:extLst>
            </p:cNvPr>
            <p:cNvGrpSpPr/>
            <p:nvPr/>
          </p:nvGrpSpPr>
          <p:grpSpPr>
            <a:xfrm>
              <a:off x="2044036" y="1244199"/>
              <a:ext cx="9107791" cy="5709878"/>
              <a:chOff x="88553" y="753059"/>
              <a:chExt cx="9107791" cy="570987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56F9407-161B-4795-AFF1-0C91745D4542}"/>
                  </a:ext>
                </a:extLst>
              </p:cNvPr>
              <p:cNvGrpSpPr/>
              <p:nvPr/>
            </p:nvGrpSpPr>
            <p:grpSpPr>
              <a:xfrm>
                <a:off x="88553" y="753059"/>
                <a:ext cx="9107791" cy="5709878"/>
                <a:chOff x="114475" y="719028"/>
                <a:chExt cx="9107791" cy="5709878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3F4C1C72-5DA1-4F9E-8252-9682B6A748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8331" y="887172"/>
                  <a:ext cx="7497894" cy="4151708"/>
                </a:xfrm>
                <a:prstGeom prst="rect">
                  <a:avLst/>
                </a:prstGeom>
              </p:spPr>
            </p:pic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EE7A5985-681E-4164-ADC8-C0B1C1A730AA}"/>
                    </a:ext>
                  </a:extLst>
                </p:cNvPr>
                <p:cNvGrpSpPr/>
                <p:nvPr/>
              </p:nvGrpSpPr>
              <p:grpSpPr>
                <a:xfrm>
                  <a:off x="114475" y="5367893"/>
                  <a:ext cx="1753300" cy="907125"/>
                  <a:chOff x="109057" y="5360607"/>
                  <a:chExt cx="1753300" cy="907125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D8B8BA83-868B-4D45-98F0-17F712FA0747}"/>
                      </a:ext>
                    </a:extLst>
                  </p:cNvPr>
                  <p:cNvSpPr/>
                  <p:nvPr/>
                </p:nvSpPr>
                <p:spPr>
                  <a:xfrm>
                    <a:off x="109057" y="5360607"/>
                    <a:ext cx="293611" cy="31035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1</a:t>
                    </a:r>
                    <a:endParaRPr lang="ko-KR" altLang="en-US" dirty="0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C522930-13FC-49A8-85E1-66C8CA4153B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669" y="5375180"/>
                    <a:ext cx="1459688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HEADER</a:t>
                    </a:r>
                    <a:r>
                      <a: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영역</a:t>
                    </a:r>
                    <a:endParaRPr lang="en-US" altLang="ko-KR" sz="1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  <a:p>
                    <a:r>
                      <a:rPr lang="en-US" altLang="ko-KR" sz="1000" dirty="0"/>
                      <a:t>Intro image logo</a:t>
                    </a:r>
                  </a:p>
                  <a:p>
                    <a:r>
                      <a:rPr lang="en-US" altLang="ko-KR" sz="1000" dirty="0"/>
                      <a:t>Main menu</a:t>
                    </a:r>
                  </a:p>
                  <a:p>
                    <a:r>
                      <a:rPr lang="en-US" altLang="ko-KR" sz="1000" dirty="0" err="1"/>
                      <a:t>Familysite</a:t>
                    </a:r>
                    <a:endParaRPr lang="en-US" altLang="ko-KR" sz="1000" dirty="0"/>
                  </a:p>
                  <a:p>
                    <a:r>
                      <a:rPr lang="en-US" altLang="ko-KR" sz="1000" dirty="0"/>
                      <a:t>Google map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BC71FE11-A9F9-4AC4-A437-FDF100670F60}"/>
                    </a:ext>
                  </a:extLst>
                </p:cNvPr>
                <p:cNvGrpSpPr/>
                <p:nvPr/>
              </p:nvGrpSpPr>
              <p:grpSpPr>
                <a:xfrm>
                  <a:off x="2108709" y="5360607"/>
                  <a:ext cx="1987638" cy="907125"/>
                  <a:chOff x="2108709" y="5360607"/>
                  <a:chExt cx="1987638" cy="907125"/>
                </a:xfrm>
              </p:grpSpPr>
              <p:sp>
                <p:nvSpPr>
                  <p:cNvPr id="35" name="타원 34">
                    <a:extLst>
                      <a:ext uri="{FF2B5EF4-FFF2-40B4-BE49-F238E27FC236}">
                        <a16:creationId xmlns:a16="http://schemas.microsoft.com/office/drawing/2014/main" id="{584185F4-C06B-44C8-91E3-C86CE6F2B543}"/>
                      </a:ext>
                    </a:extLst>
                  </p:cNvPr>
                  <p:cNvSpPr/>
                  <p:nvPr/>
                </p:nvSpPr>
                <p:spPr>
                  <a:xfrm>
                    <a:off x="2108709" y="5360607"/>
                    <a:ext cx="293611" cy="310351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2</a:t>
                    </a:r>
                    <a:endParaRPr lang="ko-KR" altLang="en-US" dirty="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891FD176-3A57-45B8-B34F-4E6E6D094662}"/>
                      </a:ext>
                    </a:extLst>
                  </p:cNvPr>
                  <p:cNvSpPr txBox="1"/>
                  <p:nvPr/>
                </p:nvSpPr>
                <p:spPr>
                  <a:xfrm>
                    <a:off x="2402320" y="5375180"/>
                    <a:ext cx="1694027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ASIDE</a:t>
                    </a:r>
                    <a:r>
                      <a: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영역</a:t>
                    </a:r>
                    <a:endParaRPr lang="en-US" altLang="ko-KR" sz="1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  <a:p>
                    <a:r>
                      <a:rPr lang="ko-KR" altLang="en-US" sz="1000" dirty="0"/>
                      <a:t>바로 </a:t>
                    </a:r>
                    <a:r>
                      <a:rPr lang="ko-KR" altLang="en-US" sz="1000" dirty="0" err="1"/>
                      <a:t>전화걸기</a:t>
                    </a:r>
                    <a:r>
                      <a:rPr lang="en-US" altLang="ko-KR" sz="1000" dirty="0" err="1"/>
                      <a:t>Notice&amp;gallery</a:t>
                    </a:r>
                    <a:r>
                      <a:rPr lang="en-US" altLang="ko-KR" sz="1000" dirty="0"/>
                      <a:t> content</a:t>
                    </a:r>
                  </a:p>
                  <a:p>
                    <a:r>
                      <a:rPr lang="ko-KR" altLang="en-US" sz="1000" dirty="0"/>
                      <a:t>채용홍보</a:t>
                    </a:r>
                    <a:r>
                      <a:rPr lang="en-US" altLang="ko-KR" sz="1000" dirty="0"/>
                      <a:t> </a:t>
                    </a:r>
                  </a:p>
                  <a:p>
                    <a:r>
                      <a:rPr lang="en-US" altLang="ko-KR" sz="1000" dirty="0"/>
                      <a:t>SNS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87EC31F3-02A3-43DD-881A-86126EEFF7F4}"/>
                    </a:ext>
                  </a:extLst>
                </p:cNvPr>
                <p:cNvGrpSpPr/>
                <p:nvPr/>
              </p:nvGrpSpPr>
              <p:grpSpPr>
                <a:xfrm>
                  <a:off x="4459023" y="5367893"/>
                  <a:ext cx="2176663" cy="1061013"/>
                  <a:chOff x="2108709" y="5360607"/>
                  <a:chExt cx="1987638" cy="1061013"/>
                </a:xfrm>
              </p:grpSpPr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E627BB09-DDD8-42A9-A714-6F42D9464B77}"/>
                      </a:ext>
                    </a:extLst>
                  </p:cNvPr>
                  <p:cNvSpPr/>
                  <p:nvPr/>
                </p:nvSpPr>
                <p:spPr>
                  <a:xfrm>
                    <a:off x="2108709" y="5360607"/>
                    <a:ext cx="293611" cy="310351"/>
                  </a:xfrm>
                  <a:prstGeom prst="ellipse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3</a:t>
                    </a:r>
                    <a:endParaRPr lang="ko-KR" altLang="en-US" dirty="0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CC2A5084-F162-43BF-94D1-084D780D0099}"/>
                      </a:ext>
                    </a:extLst>
                  </p:cNvPr>
                  <p:cNvSpPr txBox="1"/>
                  <p:nvPr/>
                </p:nvSpPr>
                <p:spPr>
                  <a:xfrm>
                    <a:off x="2402320" y="5375180"/>
                    <a:ext cx="1694027" cy="10464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MAIN</a:t>
                    </a:r>
                    <a:r>
                      <a: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영역</a:t>
                    </a:r>
                    <a:endParaRPr lang="en-US" altLang="ko-KR" sz="1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  <a:p>
                    <a:r>
                      <a:rPr lang="ko-KR" altLang="en-US" sz="1000" dirty="0" err="1"/>
                      <a:t>메인슬라이드</a:t>
                    </a:r>
                    <a:r>
                      <a:rPr lang="en-US" altLang="ko-KR" sz="1000" dirty="0"/>
                      <a:t>(</a:t>
                    </a:r>
                    <a:r>
                      <a:rPr lang="ko-KR" altLang="en-US" sz="1000" dirty="0"/>
                      <a:t>회사 각인</a:t>
                    </a:r>
                    <a:r>
                      <a:rPr lang="en-US" altLang="ko-KR" sz="1000" dirty="0"/>
                      <a:t>)</a:t>
                    </a:r>
                  </a:p>
                  <a:p>
                    <a:r>
                      <a:rPr lang="ko-KR" altLang="en-US" sz="1000" dirty="0"/>
                      <a:t>자동타이머</a:t>
                    </a:r>
                    <a:r>
                      <a:rPr lang="en-US" altLang="ko-KR" sz="1000" dirty="0"/>
                      <a:t>3</a:t>
                    </a:r>
                    <a:r>
                      <a:rPr lang="ko-KR" altLang="en-US" sz="1000" dirty="0"/>
                      <a:t>초 설정</a:t>
                    </a:r>
                    <a:endParaRPr lang="en-US" altLang="ko-KR" sz="1000" dirty="0"/>
                  </a:p>
                  <a:p>
                    <a:r>
                      <a:rPr lang="ko-KR" altLang="en-US" sz="1000" dirty="0"/>
                      <a:t>우</a:t>
                    </a:r>
                    <a:r>
                      <a:rPr lang="en-US" altLang="ko-KR" sz="1000" dirty="0"/>
                      <a:t>-&gt;</a:t>
                    </a:r>
                    <a:r>
                      <a:rPr lang="ko-KR" altLang="en-US" sz="1000" dirty="0"/>
                      <a:t>좌 이미지 변경 </a:t>
                    </a:r>
                    <a:endParaRPr lang="en-US" altLang="ko-KR" sz="1000" dirty="0"/>
                  </a:p>
                  <a:p>
                    <a:r>
                      <a:rPr lang="ko-KR" altLang="en-US" sz="1000" dirty="0"/>
                      <a:t>총 이미지 </a:t>
                    </a:r>
                    <a:r>
                      <a:rPr lang="en-US" altLang="ko-KR" sz="1000" dirty="0"/>
                      <a:t>3</a:t>
                    </a:r>
                    <a:r>
                      <a:rPr lang="ko-KR" altLang="en-US" sz="1000" dirty="0"/>
                      <a:t>장 </a:t>
                    </a:r>
                    <a:r>
                      <a:rPr lang="en-US" altLang="ko-KR" sz="1000" dirty="0"/>
                      <a:t>++</a:t>
                    </a:r>
                    <a:r>
                      <a:rPr lang="ko-KR" altLang="en-US" sz="1000" dirty="0"/>
                      <a:t>추가가능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28900C1-A3CC-4F9F-BAA4-B4C05AA09E18}"/>
                    </a:ext>
                  </a:extLst>
                </p:cNvPr>
                <p:cNvGrpSpPr/>
                <p:nvPr/>
              </p:nvGrpSpPr>
              <p:grpSpPr>
                <a:xfrm>
                  <a:off x="6497840" y="5343829"/>
                  <a:ext cx="2176663" cy="753237"/>
                  <a:chOff x="2108709" y="5360607"/>
                  <a:chExt cx="1987638" cy="753237"/>
                </a:xfrm>
              </p:grpSpPr>
              <p:sp>
                <p:nvSpPr>
                  <p:cNvPr id="44" name="타원 43">
                    <a:extLst>
                      <a:ext uri="{FF2B5EF4-FFF2-40B4-BE49-F238E27FC236}">
                        <a16:creationId xmlns:a16="http://schemas.microsoft.com/office/drawing/2014/main" id="{AB9B2123-1486-4D8E-8ABD-B7DB5D20B4D2}"/>
                      </a:ext>
                    </a:extLst>
                  </p:cNvPr>
                  <p:cNvSpPr/>
                  <p:nvPr/>
                </p:nvSpPr>
                <p:spPr>
                  <a:xfrm>
                    <a:off x="2108709" y="5360607"/>
                    <a:ext cx="293611" cy="310351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3</a:t>
                    </a:r>
                    <a:endParaRPr lang="ko-KR" altLang="en-US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4CEEECF-493B-4198-A61D-CF3197AB73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02320" y="5375180"/>
                    <a:ext cx="1694027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FOOTER</a:t>
                    </a:r>
                    <a:r>
                      <a: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영역</a:t>
                    </a:r>
                  </a:p>
                  <a:p>
                    <a:r>
                      <a:rPr lang="en-US" altLang="ko-KR" sz="1000" dirty="0"/>
                      <a:t>Footer image logo</a:t>
                    </a:r>
                  </a:p>
                  <a:p>
                    <a:r>
                      <a:rPr lang="en-US" altLang="ko-KR" sz="1000" dirty="0"/>
                      <a:t>Footer </a:t>
                    </a:r>
                    <a:r>
                      <a:rPr lang="ko-KR" altLang="en-US" sz="1000" dirty="0"/>
                      <a:t>바로가기 메뉴</a:t>
                    </a:r>
                    <a:endParaRPr lang="en-US" altLang="ko-KR" sz="1000" dirty="0"/>
                  </a:p>
                  <a:p>
                    <a:r>
                      <a:rPr lang="ko-KR" altLang="en-US" sz="1000" dirty="0"/>
                      <a:t>회사 정보 및 </a:t>
                    </a:r>
                    <a:r>
                      <a:rPr lang="en-US" altLang="ko-KR" sz="1000" dirty="0"/>
                      <a:t>copyright</a:t>
                    </a:r>
                  </a:p>
                </p:txBody>
              </p:sp>
            </p:grp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ACC438DF-EEDE-44C1-ACDA-ABAC4CD6DD62}"/>
                    </a:ext>
                  </a:extLst>
                </p:cNvPr>
                <p:cNvSpPr/>
                <p:nvPr/>
              </p:nvSpPr>
              <p:spPr>
                <a:xfrm>
                  <a:off x="236847" y="719028"/>
                  <a:ext cx="945997" cy="393325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52D37E81-6175-48C1-8E0D-1DF7313552EE}"/>
                    </a:ext>
                  </a:extLst>
                </p:cNvPr>
                <p:cNvSpPr/>
                <p:nvPr/>
              </p:nvSpPr>
              <p:spPr>
                <a:xfrm>
                  <a:off x="1182844" y="719028"/>
                  <a:ext cx="1879136" cy="3933259"/>
                </a:xfrm>
                <a:prstGeom prst="rect">
                  <a:avLst/>
                </a:prstGeom>
                <a:noFill/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C848FD8B-B89F-4D96-B94C-782D5A4F51DD}"/>
                    </a:ext>
                  </a:extLst>
                </p:cNvPr>
                <p:cNvSpPr/>
                <p:nvPr/>
              </p:nvSpPr>
              <p:spPr>
                <a:xfrm>
                  <a:off x="236846" y="4668877"/>
                  <a:ext cx="8985419" cy="545446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68489475-7B76-478E-8A05-2F84E42F0F50}"/>
                    </a:ext>
                  </a:extLst>
                </p:cNvPr>
                <p:cNvSpPr/>
                <p:nvPr/>
              </p:nvSpPr>
              <p:spPr>
                <a:xfrm>
                  <a:off x="3061980" y="719028"/>
                  <a:ext cx="6068039" cy="3933259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73379DE1-EC6E-4E64-8EBA-59E1BEA0E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6847" y="719028"/>
                  <a:ext cx="8985419" cy="4487996"/>
                </a:xfrm>
                <a:prstGeom prst="rect">
                  <a:avLst/>
                </a:prstGeom>
              </p:spPr>
            </p:pic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8846F8B0-1C02-4094-AFA8-753BFA064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3399" y="4630765"/>
                  <a:ext cx="12181" cy="6761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853C94B-7ED9-4596-BEC0-C7119FE466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1604" y="4630765"/>
                  <a:ext cx="0" cy="713064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65BBFA6-30D8-4581-A79D-D7BA52F4C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05829" y="4652287"/>
                  <a:ext cx="0" cy="773185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FEBBDCAD-1BA0-4C5E-9738-0556AF15DC70}"/>
                    </a:ext>
                  </a:extLst>
                </p:cNvPr>
                <p:cNvCxnSpPr>
                  <a:cxnSpLocks/>
                  <a:endCxn id="44" idx="0"/>
                </p:cNvCxnSpPr>
                <p:nvPr/>
              </p:nvCxnSpPr>
              <p:spPr>
                <a:xfrm>
                  <a:off x="6658607" y="5238540"/>
                  <a:ext cx="0" cy="105289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6040D39-ECC6-40F6-93B9-89DA26CA1CDE}"/>
                  </a:ext>
                </a:extLst>
              </p:cNvPr>
              <p:cNvSpPr/>
              <p:nvPr/>
            </p:nvSpPr>
            <p:spPr>
              <a:xfrm>
                <a:off x="1172428" y="1716657"/>
                <a:ext cx="1294727" cy="1552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1FBE632A-F742-43BF-81CC-21295D673E68}"/>
                  </a:ext>
                </a:extLst>
              </p:cNvPr>
              <p:cNvCxnSpPr>
                <a:stCxn id="55" idx="0"/>
              </p:cNvCxnSpPr>
              <p:nvPr/>
            </p:nvCxnSpPr>
            <p:spPr>
              <a:xfrm flipV="1">
                <a:off x="1819792" y="1480140"/>
                <a:ext cx="1457738" cy="23651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F307CDB-EFD2-43D4-AD94-017126435DBB}"/>
                  </a:ext>
                </a:extLst>
              </p:cNvPr>
              <p:cNvSpPr/>
              <p:nvPr/>
            </p:nvSpPr>
            <p:spPr>
              <a:xfrm>
                <a:off x="3277530" y="1216325"/>
                <a:ext cx="1637662" cy="500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공지사항 </a:t>
                </a:r>
                <a:r>
                  <a:rPr lang="ko-KR" altLang="en-US" sz="1100" b="1" dirty="0" err="1">
                    <a:solidFill>
                      <a:schemeClr val="tx1"/>
                    </a:solidFill>
                  </a:rPr>
                  <a:t>클릭시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 err="1">
                    <a:solidFill>
                      <a:schemeClr val="tx1"/>
                    </a:solidFill>
                  </a:rPr>
                  <a:t>모달창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 나타남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6390EC-B450-4CAD-925B-328F22A86D35}"/>
                </a:ext>
              </a:extLst>
            </p:cNvPr>
            <p:cNvSpPr/>
            <p:nvPr/>
          </p:nvSpPr>
          <p:spPr>
            <a:xfrm>
              <a:off x="2147582" y="1244199"/>
              <a:ext cx="947956" cy="393350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D1E21E-CE4A-4188-955B-889B272B6393}"/>
                </a:ext>
              </a:extLst>
            </p:cNvPr>
            <p:cNvSpPr/>
            <p:nvPr/>
          </p:nvSpPr>
          <p:spPr>
            <a:xfrm>
              <a:off x="3112405" y="1244199"/>
              <a:ext cx="1862268" cy="3933259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7EBFE96-763B-40D7-B17B-1BBE348E118B}"/>
                </a:ext>
              </a:extLst>
            </p:cNvPr>
            <p:cNvSpPr/>
            <p:nvPr/>
          </p:nvSpPr>
          <p:spPr>
            <a:xfrm>
              <a:off x="4991541" y="1244199"/>
              <a:ext cx="6068039" cy="392307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C899D8-0E6D-411A-8676-94AAB1692EB6}"/>
                </a:ext>
              </a:extLst>
            </p:cNvPr>
            <p:cNvSpPr/>
            <p:nvPr/>
          </p:nvSpPr>
          <p:spPr>
            <a:xfrm>
              <a:off x="2166407" y="5194048"/>
              <a:ext cx="8985416" cy="53814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7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31B7AE-29A7-48BC-B383-E5061872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D096C-F5CA-4E45-BFC2-26029B7DC7AB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유형 선정 </a:t>
            </a:r>
            <a:r>
              <a:rPr lang="en-US" altLang="ko-KR" sz="1000" dirty="0"/>
              <a:t>E-1</a:t>
            </a:r>
            <a:r>
              <a:rPr lang="ko-KR" altLang="en-US" sz="1000" dirty="0"/>
              <a:t>번 전체 레이아웃 </a:t>
            </a:r>
            <a:r>
              <a:rPr lang="en-US" altLang="ko-KR" sz="1000" dirty="0"/>
              <a:t>(</a:t>
            </a:r>
            <a:r>
              <a:rPr lang="ko-KR" altLang="en-US" sz="1000" dirty="0"/>
              <a:t>와이어프레임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99800C-8E4E-4636-B81D-CF0A242EF9EA}"/>
              </a:ext>
            </a:extLst>
          </p:cNvPr>
          <p:cNvSpPr/>
          <p:nvPr/>
        </p:nvSpPr>
        <p:spPr>
          <a:xfrm>
            <a:off x="3752849" y="797132"/>
            <a:ext cx="15335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TREE</a:t>
            </a:r>
            <a:r>
              <a:rPr lang="ko-KR" altLang="en-US" dirty="0"/>
              <a:t>구조도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A1A9FFE1-7220-44C0-9B61-DCE36D080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924658"/>
              </p:ext>
            </p:extLst>
          </p:nvPr>
        </p:nvGraphicFramePr>
        <p:xfrm>
          <a:off x="2305050" y="1427039"/>
          <a:ext cx="442912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281">
                  <a:extLst>
                    <a:ext uri="{9D8B030D-6E8A-4147-A177-3AD203B41FA5}">
                      <a16:colId xmlns:a16="http://schemas.microsoft.com/office/drawing/2014/main" val="3124415240"/>
                    </a:ext>
                  </a:extLst>
                </a:gridCol>
                <a:gridCol w="1107281">
                  <a:extLst>
                    <a:ext uri="{9D8B030D-6E8A-4147-A177-3AD203B41FA5}">
                      <a16:colId xmlns:a16="http://schemas.microsoft.com/office/drawing/2014/main" val="1731328798"/>
                    </a:ext>
                  </a:extLst>
                </a:gridCol>
                <a:gridCol w="1107281">
                  <a:extLst>
                    <a:ext uri="{9D8B030D-6E8A-4147-A177-3AD203B41FA5}">
                      <a16:colId xmlns:a16="http://schemas.microsoft.com/office/drawing/2014/main" val="3055795025"/>
                    </a:ext>
                  </a:extLst>
                </a:gridCol>
                <a:gridCol w="1107281">
                  <a:extLst>
                    <a:ext uri="{9D8B030D-6E8A-4147-A177-3AD203B41FA5}">
                      <a16:colId xmlns:a16="http://schemas.microsoft.com/office/drawing/2014/main" val="2660278116"/>
                    </a:ext>
                  </a:extLst>
                </a:gridCol>
              </a:tblGrid>
              <a:tr h="246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Aside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footer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514815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738549CB-C36E-42BC-BE58-96F1DDCC6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792361"/>
              </p:ext>
            </p:extLst>
          </p:nvPr>
        </p:nvGraphicFramePr>
        <p:xfrm>
          <a:off x="609597" y="2172036"/>
          <a:ext cx="223837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89">
                  <a:extLst>
                    <a:ext uri="{9D8B030D-6E8A-4147-A177-3AD203B41FA5}">
                      <a16:colId xmlns:a16="http://schemas.microsoft.com/office/drawing/2014/main" val="309698265"/>
                    </a:ext>
                  </a:extLst>
                </a:gridCol>
                <a:gridCol w="1119189">
                  <a:extLst>
                    <a:ext uri="{9D8B030D-6E8A-4147-A177-3AD203B41FA5}">
                      <a16:colId xmlns:a16="http://schemas.microsoft.com/office/drawing/2014/main" val="287658503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bottom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615172"/>
                  </a:ext>
                </a:extLst>
              </a:tr>
            </a:tbl>
          </a:graphicData>
        </a:graphic>
      </p:graphicFrame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BBF092C4-ABEA-49E8-828E-CB51DB904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52043"/>
              </p:ext>
            </p:extLst>
          </p:nvPr>
        </p:nvGraphicFramePr>
        <p:xfrm>
          <a:off x="3303586" y="2156796"/>
          <a:ext cx="11684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139142115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section1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74676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EC84621-D437-4C11-AD8A-94F6E70E5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83782"/>
              </p:ext>
            </p:extLst>
          </p:nvPr>
        </p:nvGraphicFramePr>
        <p:xfrm>
          <a:off x="3303586" y="3098592"/>
          <a:ext cx="11684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139142115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section2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746767"/>
                  </a:ext>
                </a:extLst>
              </a:tr>
            </a:tbl>
          </a:graphicData>
        </a:graphic>
      </p:graphicFrame>
      <p:graphicFrame>
        <p:nvGraphicFramePr>
          <p:cNvPr id="20" name="표 18">
            <a:extLst>
              <a:ext uri="{FF2B5EF4-FFF2-40B4-BE49-F238E27FC236}">
                <a16:creationId xmlns:a16="http://schemas.microsoft.com/office/drawing/2014/main" id="{945630F9-6AFD-4097-9CB7-39E4ADC8E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371968"/>
              </p:ext>
            </p:extLst>
          </p:nvPr>
        </p:nvGraphicFramePr>
        <p:xfrm>
          <a:off x="3295419" y="4303708"/>
          <a:ext cx="11684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139142115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section3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746767"/>
                  </a:ext>
                </a:extLst>
              </a:tr>
            </a:tbl>
          </a:graphicData>
        </a:graphic>
      </p:graphicFrame>
      <p:graphicFrame>
        <p:nvGraphicFramePr>
          <p:cNvPr id="21" name="표 18">
            <a:extLst>
              <a:ext uri="{FF2B5EF4-FFF2-40B4-BE49-F238E27FC236}">
                <a16:creationId xmlns:a16="http://schemas.microsoft.com/office/drawing/2014/main" id="{F7842C3F-12D9-4C5D-B73B-564AEE936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818993"/>
              </p:ext>
            </p:extLst>
          </p:nvPr>
        </p:nvGraphicFramePr>
        <p:xfrm>
          <a:off x="3295419" y="5263779"/>
          <a:ext cx="1168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1391421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section4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746767"/>
                  </a:ext>
                </a:extLst>
              </a:tr>
            </a:tbl>
          </a:graphicData>
        </a:graphic>
      </p:graphicFrame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34BBE572-3DF0-483F-934A-ACF0DD4B6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31673"/>
              </p:ext>
            </p:extLst>
          </p:nvPr>
        </p:nvGraphicFramePr>
        <p:xfrm>
          <a:off x="5613400" y="2156796"/>
          <a:ext cx="203517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87">
                  <a:extLst>
                    <a:ext uri="{9D8B030D-6E8A-4147-A177-3AD203B41FA5}">
                      <a16:colId xmlns:a16="http://schemas.microsoft.com/office/drawing/2014/main" val="1627498939"/>
                    </a:ext>
                  </a:extLst>
                </a:gridCol>
                <a:gridCol w="1017587">
                  <a:extLst>
                    <a:ext uri="{9D8B030D-6E8A-4147-A177-3AD203B41FA5}">
                      <a16:colId xmlns:a16="http://schemas.microsoft.com/office/drawing/2014/main" val="2535590295"/>
                    </a:ext>
                  </a:extLst>
                </a:gridCol>
              </a:tblGrid>
              <a:tr h="3032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Left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right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6094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98DEDE7-141F-4C41-8459-50A3DD8FB677}"/>
              </a:ext>
            </a:extLst>
          </p:cNvPr>
          <p:cNvSpPr txBox="1"/>
          <p:nvPr/>
        </p:nvSpPr>
        <p:spPr>
          <a:xfrm>
            <a:off x="5772834" y="26616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B07D90-95CB-4945-8194-63A2CD86A0EE}"/>
              </a:ext>
            </a:extLst>
          </p:cNvPr>
          <p:cNvSpPr txBox="1"/>
          <p:nvPr/>
        </p:nvSpPr>
        <p:spPr>
          <a:xfrm>
            <a:off x="6734174" y="26616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푸터메뉴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07E52D-087A-4EDE-B370-43727C8D8E8B}"/>
              </a:ext>
            </a:extLst>
          </p:cNvPr>
          <p:cNvSpPr txBox="1"/>
          <p:nvPr/>
        </p:nvSpPr>
        <p:spPr>
          <a:xfrm>
            <a:off x="6734174" y="305966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회사정보</a:t>
            </a:r>
            <a:r>
              <a:rPr lang="en-US" altLang="ko-KR" dirty="0"/>
              <a:t>&amp;</a:t>
            </a:r>
            <a:r>
              <a:rPr lang="ko-KR" altLang="en-US" dirty="0"/>
              <a:t>카피라이트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022E72-F82D-4780-B1C8-9AF8BB0E4D21}"/>
              </a:ext>
            </a:extLst>
          </p:cNvPr>
          <p:cNvSpPr txBox="1"/>
          <p:nvPr/>
        </p:nvSpPr>
        <p:spPr>
          <a:xfrm>
            <a:off x="609597" y="26903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802F3-4DC3-4216-8008-E1066A82A32B}"/>
              </a:ext>
            </a:extLst>
          </p:cNvPr>
          <p:cNvSpPr txBox="1"/>
          <p:nvPr/>
        </p:nvSpPr>
        <p:spPr>
          <a:xfrm>
            <a:off x="1725759" y="2688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메인메뉴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AE7A8-4616-43B7-AA75-378C074ED367}"/>
              </a:ext>
            </a:extLst>
          </p:cNvPr>
          <p:cNvSpPr txBox="1"/>
          <p:nvPr/>
        </p:nvSpPr>
        <p:spPr>
          <a:xfrm>
            <a:off x="1725759" y="307707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spot</a:t>
            </a:r>
            <a:r>
              <a:rPr lang="ko-KR" altLang="en-US" dirty="0"/>
              <a:t>메뉴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7F220-931D-4AC6-9DD8-5B73A085F6B3}"/>
              </a:ext>
            </a:extLst>
          </p:cNvPr>
          <p:cNvSpPr txBox="1"/>
          <p:nvPr/>
        </p:nvSpPr>
        <p:spPr>
          <a:xfrm>
            <a:off x="1725759" y="35234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패밀리사이트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241B56-EEE2-4F73-88BC-9DFBEC3BEA8C}"/>
              </a:ext>
            </a:extLst>
          </p:cNvPr>
          <p:cNvSpPr txBox="1"/>
          <p:nvPr/>
        </p:nvSpPr>
        <p:spPr>
          <a:xfrm>
            <a:off x="1712223" y="39508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구글맵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6F967A-F147-476F-A7B8-50C3FC637F4A}"/>
              </a:ext>
            </a:extLst>
          </p:cNvPr>
          <p:cNvSpPr txBox="1"/>
          <p:nvPr/>
        </p:nvSpPr>
        <p:spPr>
          <a:xfrm>
            <a:off x="4488695" y="214403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메인</a:t>
            </a:r>
            <a:endParaRPr lang="en-US" altLang="ko-KR" dirty="0"/>
          </a:p>
          <a:p>
            <a:pPr algn="ctr"/>
            <a:r>
              <a:rPr lang="ko-KR" altLang="en-US" dirty="0"/>
              <a:t>슬라이드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BE520F-7D23-4E73-8EEE-DF21EE48A8D2}"/>
              </a:ext>
            </a:extLst>
          </p:cNvPr>
          <p:cNvSpPr txBox="1"/>
          <p:nvPr/>
        </p:nvSpPr>
        <p:spPr>
          <a:xfrm>
            <a:off x="3333788" y="27171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바로가기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A1E527-8F70-48ED-9C46-9DD81C043DF2}"/>
              </a:ext>
            </a:extLst>
          </p:cNvPr>
          <p:cNvSpPr txBox="1"/>
          <p:nvPr/>
        </p:nvSpPr>
        <p:spPr>
          <a:xfrm>
            <a:off x="3303586" y="35926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</a:t>
            </a:r>
            <a:endParaRPr lang="en-US" altLang="ko-KR" dirty="0"/>
          </a:p>
          <a:p>
            <a:r>
              <a:rPr lang="en-US" altLang="ko-KR" dirty="0"/>
              <a:t>&amp;</a:t>
            </a:r>
            <a:r>
              <a:rPr lang="ko-KR" altLang="en-US" dirty="0"/>
              <a:t>갤러리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3D6098-D29D-47F5-9C35-EE216916E35D}"/>
              </a:ext>
            </a:extLst>
          </p:cNvPr>
          <p:cNvSpPr txBox="1"/>
          <p:nvPr/>
        </p:nvSpPr>
        <p:spPr>
          <a:xfrm>
            <a:off x="3322635" y="4684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긴급모집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9B845D-600E-425B-B385-66A6DDBCF09D}"/>
              </a:ext>
            </a:extLst>
          </p:cNvPr>
          <p:cNvSpPr txBox="1"/>
          <p:nvPr/>
        </p:nvSpPr>
        <p:spPr>
          <a:xfrm>
            <a:off x="3552051" y="5691536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SNS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02A6AC-3BF0-4E7F-AF47-7B70CAA21E21}"/>
              </a:ext>
            </a:extLst>
          </p:cNvPr>
          <p:cNvCxnSpPr>
            <a:endCxn id="16" idx="0"/>
          </p:cNvCxnSpPr>
          <p:nvPr/>
        </p:nvCxnSpPr>
        <p:spPr>
          <a:xfrm flipH="1">
            <a:off x="1728786" y="1792799"/>
            <a:ext cx="1098557" cy="37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FBB8119-FF12-4AD9-AAD6-DD728364A49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887786" y="1804932"/>
            <a:ext cx="0" cy="35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B9EBD7D-0732-4C4D-B453-F2626E703715}"/>
              </a:ext>
            </a:extLst>
          </p:cNvPr>
          <p:cNvCxnSpPr>
            <a:cxnSpLocks/>
          </p:cNvCxnSpPr>
          <p:nvPr/>
        </p:nvCxnSpPr>
        <p:spPr>
          <a:xfrm>
            <a:off x="5042693" y="1792171"/>
            <a:ext cx="0" cy="35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687FEE-FC1F-4E82-88A7-7AF03DD50F6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112706" y="1792171"/>
            <a:ext cx="518281" cy="36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88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D3C333-E002-476B-A83B-D9E0AACC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F4B44-AB5A-46F9-9EEE-D20BACB4B908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1.HEADER</a:t>
            </a:r>
            <a:r>
              <a:rPr lang="ko-KR" altLang="en-US" sz="1000" dirty="0"/>
              <a:t>영역</a:t>
            </a:r>
            <a:r>
              <a:rPr lang="en-US" altLang="ko-KR" sz="1000" dirty="0"/>
              <a:t>(Intro image logo , Main menu, </a:t>
            </a:r>
            <a:r>
              <a:rPr lang="en-US" altLang="ko-KR" sz="1000" dirty="0" err="1"/>
              <a:t>Familysite</a:t>
            </a:r>
            <a:r>
              <a:rPr lang="en-US" altLang="ko-KR" sz="1000" dirty="0"/>
              <a:t>, Google map)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DEADB-3343-42C3-A449-07D8AEFD9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0" b="18126"/>
          <a:stretch/>
        </p:blipFill>
        <p:spPr>
          <a:xfrm>
            <a:off x="466063" y="1043796"/>
            <a:ext cx="1535265" cy="4597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93FA41-F552-4299-8F38-4DA7B07B78E5}"/>
              </a:ext>
            </a:extLst>
          </p:cNvPr>
          <p:cNvCxnSpPr/>
          <p:nvPr/>
        </p:nvCxnSpPr>
        <p:spPr>
          <a:xfrm>
            <a:off x="2061713" y="1130060"/>
            <a:ext cx="1561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E21D1A-9857-49F0-92AF-3322B39FE002}"/>
              </a:ext>
            </a:extLst>
          </p:cNvPr>
          <p:cNvCxnSpPr>
            <a:cxnSpLocks/>
          </p:cNvCxnSpPr>
          <p:nvPr/>
        </p:nvCxnSpPr>
        <p:spPr>
          <a:xfrm>
            <a:off x="2001328" y="2110596"/>
            <a:ext cx="690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4AC7AAC-1A4D-40A1-B2C1-8EA545F1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442" y="1590148"/>
            <a:ext cx="1112800" cy="19150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872C9B-B45A-42CC-AEE0-883A1E601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38" y="1590148"/>
            <a:ext cx="1140064" cy="191505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821CD4-C6D9-4168-8EC2-97D598A3E1F3}"/>
              </a:ext>
            </a:extLst>
          </p:cNvPr>
          <p:cNvCxnSpPr>
            <a:cxnSpLocks/>
          </p:cNvCxnSpPr>
          <p:nvPr/>
        </p:nvCxnSpPr>
        <p:spPr>
          <a:xfrm>
            <a:off x="3804242" y="2096218"/>
            <a:ext cx="262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341E65-6E46-4BC3-9C68-1D7281B6FA1E}"/>
              </a:ext>
            </a:extLst>
          </p:cNvPr>
          <p:cNvSpPr txBox="1"/>
          <p:nvPr/>
        </p:nvSpPr>
        <p:spPr>
          <a:xfrm>
            <a:off x="5391508" y="1642961"/>
            <a:ext cx="2355013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메뉴 마우스 올려놓으면 </a:t>
            </a:r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메인메뉴와</a:t>
            </a:r>
            <a:r>
              <a:rPr lang="ko-KR" altLang="en-US" sz="1200" dirty="0"/>
              <a:t> 서브메뉴에</a:t>
            </a:r>
            <a:endParaRPr lang="en-US" altLang="ko-KR" sz="1200" dirty="0"/>
          </a:p>
          <a:p>
            <a:r>
              <a:rPr lang="en-US" altLang="ko-KR" sz="1200" dirty="0"/>
              <a:t>:hover </a:t>
            </a:r>
            <a:r>
              <a:rPr lang="ko-KR" altLang="en-US" sz="1200" dirty="0"/>
              <a:t>효과와 함께 </a:t>
            </a:r>
            <a:endParaRPr lang="en-US" altLang="ko-KR" sz="1200" dirty="0"/>
          </a:p>
          <a:p>
            <a:r>
              <a:rPr lang="ko-KR" altLang="en-US" sz="1200" dirty="0"/>
              <a:t>해당 메인 메뉴의 서브메뉴가</a:t>
            </a:r>
            <a:endParaRPr lang="en-US" altLang="ko-KR" sz="1200" dirty="0"/>
          </a:p>
          <a:p>
            <a:r>
              <a:rPr lang="ko-KR" altLang="en-US" sz="1200" dirty="0"/>
              <a:t>노출된다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7272A6A-00A7-4DC4-919B-C91CB746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083" y="865311"/>
            <a:ext cx="1867161" cy="52394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1819EF6-1E67-4DE6-9D72-40D4068B5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500" y="827205"/>
            <a:ext cx="1895740" cy="60015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36DA40-1FC1-4BA7-B446-542DDBC1914C}"/>
              </a:ext>
            </a:extLst>
          </p:cNvPr>
          <p:cNvCxnSpPr>
            <a:cxnSpLocks/>
          </p:cNvCxnSpPr>
          <p:nvPr/>
        </p:nvCxnSpPr>
        <p:spPr>
          <a:xfrm>
            <a:off x="5650302" y="1127284"/>
            <a:ext cx="512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C78A396-0C24-4CBE-836D-D57919FAA5B7}"/>
              </a:ext>
            </a:extLst>
          </p:cNvPr>
          <p:cNvSpPr/>
          <p:nvPr/>
        </p:nvSpPr>
        <p:spPr>
          <a:xfrm>
            <a:off x="2164389" y="964654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6A5AAD0-DA50-4B4D-8CCA-DA8A5C2D0BA1}"/>
              </a:ext>
            </a:extLst>
          </p:cNvPr>
          <p:cNvSpPr/>
          <p:nvPr/>
        </p:nvSpPr>
        <p:spPr>
          <a:xfrm>
            <a:off x="2144405" y="1943995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0E1B7C-758E-46CA-8B61-9361A18197F5}"/>
              </a:ext>
            </a:extLst>
          </p:cNvPr>
          <p:cNvSpPr/>
          <p:nvPr/>
        </p:nvSpPr>
        <p:spPr>
          <a:xfrm>
            <a:off x="9569646" y="1141919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627E22-7018-4B90-AFD1-FAFD82D33689}"/>
              </a:ext>
            </a:extLst>
          </p:cNvPr>
          <p:cNvSpPr/>
          <p:nvPr/>
        </p:nvSpPr>
        <p:spPr>
          <a:xfrm>
            <a:off x="9569646" y="2095608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766479-64F3-4D24-B1DF-969BCCD519F5}"/>
              </a:ext>
            </a:extLst>
          </p:cNvPr>
          <p:cNvSpPr/>
          <p:nvPr/>
        </p:nvSpPr>
        <p:spPr>
          <a:xfrm>
            <a:off x="9569646" y="4350809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D7BD7D0-F84F-4943-8C72-A1400A077D12}"/>
              </a:ext>
            </a:extLst>
          </p:cNvPr>
          <p:cNvSpPr/>
          <p:nvPr/>
        </p:nvSpPr>
        <p:spPr>
          <a:xfrm>
            <a:off x="9569646" y="5351929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5DBE44D-C63C-4584-BF2C-A618D7DCB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4583" y="3667983"/>
            <a:ext cx="1240707" cy="743061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E5428E-1E50-4C51-9A00-D75C74880702}"/>
              </a:ext>
            </a:extLst>
          </p:cNvPr>
          <p:cNvCxnSpPr>
            <a:cxnSpLocks/>
          </p:cNvCxnSpPr>
          <p:nvPr/>
        </p:nvCxnSpPr>
        <p:spPr>
          <a:xfrm>
            <a:off x="2001328" y="3887637"/>
            <a:ext cx="690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CAAFF4F-12F2-4903-ACD5-D0D1DDA7A5FD}"/>
              </a:ext>
            </a:extLst>
          </p:cNvPr>
          <p:cNvCxnSpPr>
            <a:cxnSpLocks/>
          </p:cNvCxnSpPr>
          <p:nvPr/>
        </p:nvCxnSpPr>
        <p:spPr>
          <a:xfrm>
            <a:off x="3946256" y="3899138"/>
            <a:ext cx="1260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C5180A37-0A50-4C61-8AAE-0BE70CDE5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6402" y="3667983"/>
            <a:ext cx="4048879" cy="75382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5E2A1716-FEC6-4336-9071-0686665E2232}"/>
              </a:ext>
            </a:extLst>
          </p:cNvPr>
          <p:cNvSpPr/>
          <p:nvPr/>
        </p:nvSpPr>
        <p:spPr>
          <a:xfrm>
            <a:off x="2154910" y="3724522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025402-F5C0-456A-B84F-C217A9FDB60D}"/>
              </a:ext>
            </a:extLst>
          </p:cNvPr>
          <p:cNvCxnSpPr>
            <a:cxnSpLocks/>
          </p:cNvCxnSpPr>
          <p:nvPr/>
        </p:nvCxnSpPr>
        <p:spPr>
          <a:xfrm>
            <a:off x="2017397" y="4747403"/>
            <a:ext cx="690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7AEDC2DF-4246-4545-ABCF-7CFFB6A54FC0}"/>
              </a:ext>
            </a:extLst>
          </p:cNvPr>
          <p:cNvSpPr/>
          <p:nvPr/>
        </p:nvSpPr>
        <p:spPr>
          <a:xfrm>
            <a:off x="2159778" y="4595790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D93C970-F9E0-4372-BA1D-A117021A89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24" b="54496"/>
          <a:stretch/>
        </p:blipFill>
        <p:spPr>
          <a:xfrm>
            <a:off x="2752361" y="4478048"/>
            <a:ext cx="1703008" cy="16601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CFB36D0-4A0B-4A6A-A802-7BFAEC9F8B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1093" y="4421805"/>
            <a:ext cx="2159151" cy="1604816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15652FE-B350-40A3-873A-CC3E00D28963}"/>
              </a:ext>
            </a:extLst>
          </p:cNvPr>
          <p:cNvCxnSpPr>
            <a:cxnSpLocks/>
          </p:cNvCxnSpPr>
          <p:nvPr/>
        </p:nvCxnSpPr>
        <p:spPr>
          <a:xfrm>
            <a:off x="4500145" y="4747403"/>
            <a:ext cx="1260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415108-550D-4017-A33A-8E2292A9B105}"/>
              </a:ext>
            </a:extLst>
          </p:cNvPr>
          <p:cNvSpPr txBox="1"/>
          <p:nvPr/>
        </p:nvSpPr>
        <p:spPr>
          <a:xfrm>
            <a:off x="9982200" y="1096782"/>
            <a:ext cx="15872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로고 </a:t>
            </a:r>
            <a:r>
              <a:rPr lang="en-US" altLang="ko-KR" sz="1100" dirty="0"/>
              <a:t>mouse</a:t>
            </a:r>
            <a:r>
              <a:rPr lang="ko-KR" altLang="en-US" sz="1100" dirty="0"/>
              <a:t> </a:t>
            </a:r>
            <a:r>
              <a:rPr lang="en-US" altLang="ko-KR" sz="1100" dirty="0"/>
              <a:t>hover</a:t>
            </a:r>
            <a:r>
              <a:rPr lang="ko-KR" altLang="en-US" sz="1100" dirty="0"/>
              <a:t> 시</a:t>
            </a:r>
            <a:endParaRPr lang="en-US" altLang="ko-KR" sz="1100" dirty="0"/>
          </a:p>
          <a:p>
            <a:r>
              <a:rPr lang="ko-KR" altLang="en-US" sz="1100" dirty="0"/>
              <a:t>천천히 </a:t>
            </a:r>
            <a:r>
              <a:rPr lang="en-US" altLang="ko-KR" sz="1100" dirty="0"/>
              <a:t>gray</a:t>
            </a:r>
            <a:r>
              <a:rPr lang="ko-KR" altLang="en-US" sz="1100" dirty="0"/>
              <a:t>필터 적용</a:t>
            </a:r>
            <a:endParaRPr lang="en-US" altLang="ko-KR" sz="1100" dirty="0"/>
          </a:p>
          <a:p>
            <a:r>
              <a:rPr lang="ko-KR" altLang="en-US" sz="1100" dirty="0"/>
              <a:t>마우스 벗어나면</a:t>
            </a:r>
            <a:endParaRPr lang="en-US" altLang="ko-KR" sz="1100" dirty="0"/>
          </a:p>
          <a:p>
            <a:r>
              <a:rPr lang="ko-KR" altLang="en-US" sz="1100" dirty="0"/>
              <a:t>원래 색상으로 돌아옴</a:t>
            </a:r>
            <a:r>
              <a:rPr lang="en-US" altLang="ko-KR" sz="1200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29DB5B-E07A-4B84-A91D-C8C464C617F0}"/>
              </a:ext>
            </a:extLst>
          </p:cNvPr>
          <p:cNvSpPr txBox="1"/>
          <p:nvPr/>
        </p:nvSpPr>
        <p:spPr>
          <a:xfrm>
            <a:off x="9982200" y="1951126"/>
            <a:ext cx="20152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사이트 </a:t>
            </a:r>
            <a:r>
              <a:rPr lang="en-US" altLang="ko-KR" sz="1000" dirty="0"/>
              <a:t>map</a:t>
            </a:r>
            <a:r>
              <a:rPr lang="ko-KR" altLang="en-US" sz="1000" dirty="0"/>
              <a:t>을 참고하여 </a:t>
            </a:r>
            <a:endParaRPr lang="en-US" altLang="ko-KR" sz="1000" dirty="0"/>
          </a:p>
          <a:p>
            <a:r>
              <a:rPr lang="ko-KR" altLang="en-US" sz="1000" dirty="0"/>
              <a:t>메인 메뉴와 서브메뉴로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각 메인 메뉴당 서브메뉴 펼쳐</a:t>
            </a:r>
            <a:endParaRPr lang="en-US" altLang="ko-KR" sz="1000" dirty="0"/>
          </a:p>
          <a:p>
            <a:r>
              <a:rPr lang="ko-KR" altLang="en-US" sz="1000" dirty="0"/>
              <a:t>보여지게 설정했으며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메뉴에서 벗어나면 효과 사라짐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그 밑에는 </a:t>
            </a:r>
            <a:r>
              <a:rPr lang="en-US" altLang="ko-KR" sz="1000" dirty="0"/>
              <a:t>spot</a:t>
            </a:r>
            <a:r>
              <a:rPr lang="ko-KR" altLang="en-US" sz="1000" dirty="0"/>
              <a:t> 메뉴로써</a:t>
            </a:r>
            <a:endParaRPr lang="en-US" altLang="ko-KR" sz="1000" dirty="0"/>
          </a:p>
          <a:p>
            <a:r>
              <a:rPr lang="ko-KR" altLang="en-US" sz="1000" dirty="0"/>
              <a:t>로그인 </a:t>
            </a:r>
            <a:r>
              <a:rPr lang="en-US" altLang="ko-KR" sz="1000" dirty="0"/>
              <a:t>| </a:t>
            </a:r>
            <a:r>
              <a:rPr lang="ko-KR" altLang="en-US" sz="1000" dirty="0"/>
              <a:t>회원가입 구성함</a:t>
            </a:r>
            <a:r>
              <a:rPr lang="en-US" altLang="ko-KR" sz="1000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BB96DC-6549-4D0F-8395-D1046BCD6829}"/>
              </a:ext>
            </a:extLst>
          </p:cNvPr>
          <p:cNvSpPr txBox="1"/>
          <p:nvPr/>
        </p:nvSpPr>
        <p:spPr>
          <a:xfrm>
            <a:off x="9982200" y="4343301"/>
            <a:ext cx="2015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패밀리 사이트 아래 </a:t>
            </a:r>
            <a:endParaRPr lang="en-US" altLang="ko-KR" sz="1000" dirty="0"/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네이버</a:t>
            </a:r>
            <a:r>
              <a:rPr lang="en-US" altLang="ko-KR" sz="1000" dirty="0"/>
              <a:t>,</a:t>
            </a:r>
            <a:r>
              <a:rPr lang="ko-KR" altLang="en-US" sz="1000" dirty="0"/>
              <a:t>구글</a:t>
            </a:r>
            <a:r>
              <a:rPr lang="en-US" altLang="ko-KR" sz="1000" dirty="0"/>
              <a:t>,</a:t>
            </a:r>
            <a:r>
              <a:rPr lang="ko-KR" altLang="en-US" sz="1000" dirty="0"/>
              <a:t>다음</a:t>
            </a:r>
            <a:r>
              <a:rPr lang="en-US" altLang="ko-KR" sz="1000" dirty="0"/>
              <a:t>]</a:t>
            </a:r>
          </a:p>
          <a:p>
            <a:r>
              <a:rPr lang="ko-KR" altLang="en-US" sz="1000" dirty="0"/>
              <a:t>클릭 시 새 창이 열리면서 해당 </a:t>
            </a:r>
            <a:endParaRPr lang="en-US" altLang="ko-KR" sz="1000" dirty="0"/>
          </a:p>
          <a:p>
            <a:r>
              <a:rPr lang="ko-KR" altLang="en-US" sz="1000" dirty="0"/>
              <a:t>링크 된 사이트로 이동함</a:t>
            </a:r>
            <a:r>
              <a:rPr lang="en-US" altLang="ko-KR" sz="10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E72F07-6B45-4E54-A2DC-D9939A482D7D}"/>
              </a:ext>
            </a:extLst>
          </p:cNvPr>
          <p:cNvSpPr txBox="1"/>
          <p:nvPr/>
        </p:nvSpPr>
        <p:spPr>
          <a:xfrm>
            <a:off x="10032222" y="5331320"/>
            <a:ext cx="2015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큰 지도 보기</a:t>
            </a:r>
            <a:r>
              <a:rPr lang="en-US" altLang="ko-KR" sz="1000" dirty="0"/>
              <a:t>’ </a:t>
            </a:r>
            <a:r>
              <a:rPr lang="ko-KR" altLang="en-US" sz="1000" dirty="0"/>
              <a:t>클릭 시 </a:t>
            </a:r>
            <a:endParaRPr lang="en-US" altLang="ko-KR" sz="1000" dirty="0"/>
          </a:p>
          <a:p>
            <a:r>
              <a:rPr lang="ko-KR" altLang="en-US" sz="1000" dirty="0"/>
              <a:t>새 창이 열리면서 </a:t>
            </a:r>
            <a:endParaRPr lang="en-US" altLang="ko-KR" sz="1000" dirty="0"/>
          </a:p>
          <a:p>
            <a:r>
              <a:rPr lang="ko-KR" altLang="en-US" sz="1000" dirty="0"/>
              <a:t>해당 구글</a:t>
            </a:r>
            <a:r>
              <a:rPr lang="en-US" altLang="ko-KR" sz="1000" dirty="0"/>
              <a:t>map</a:t>
            </a:r>
            <a:r>
              <a:rPr lang="ko-KR" altLang="en-US" sz="1000" dirty="0"/>
              <a:t>으로 이동함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12659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D25643-3B9D-47F4-990C-D1009DFC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662CC-A640-4F77-942C-769F70028885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2.ASIDE</a:t>
            </a:r>
            <a:r>
              <a:rPr lang="ko-KR" altLang="en-US" sz="1000" dirty="0"/>
              <a:t>영역</a:t>
            </a:r>
            <a:r>
              <a:rPr lang="en-US" altLang="ko-KR" sz="1000" dirty="0"/>
              <a:t>(</a:t>
            </a:r>
            <a:r>
              <a:rPr lang="ko-KR" altLang="en-US" sz="1000" dirty="0"/>
              <a:t>바로 </a:t>
            </a:r>
            <a:r>
              <a:rPr lang="ko-KR" altLang="en-US" sz="1000" dirty="0" err="1"/>
              <a:t>전화걸기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Notice&amp;gallery</a:t>
            </a:r>
            <a:r>
              <a:rPr lang="en-US" altLang="ko-KR" sz="1000" dirty="0"/>
              <a:t> content, </a:t>
            </a:r>
            <a:r>
              <a:rPr lang="ko-KR" altLang="en-US" sz="1000" dirty="0"/>
              <a:t>채용홍보</a:t>
            </a:r>
            <a:r>
              <a:rPr lang="en-US" altLang="ko-KR" sz="1000" dirty="0"/>
              <a:t> , SNS)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60CEB2-F515-424B-AE0F-0F844F51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5" y="1080642"/>
            <a:ext cx="2257600" cy="4696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F0DBFBB-BC31-42C9-98C1-072582059177}"/>
              </a:ext>
            </a:extLst>
          </p:cNvPr>
          <p:cNvSpPr/>
          <p:nvPr/>
        </p:nvSpPr>
        <p:spPr>
          <a:xfrm>
            <a:off x="2912153" y="1382234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096AD54-1BBA-4DAE-997B-A328068988C3}"/>
              </a:ext>
            </a:extLst>
          </p:cNvPr>
          <p:cNvSpPr/>
          <p:nvPr/>
        </p:nvSpPr>
        <p:spPr>
          <a:xfrm>
            <a:off x="2912153" y="2366688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A1CAB2-99CA-458A-B658-AD6F951F3DA6}"/>
              </a:ext>
            </a:extLst>
          </p:cNvPr>
          <p:cNvSpPr/>
          <p:nvPr/>
        </p:nvSpPr>
        <p:spPr>
          <a:xfrm>
            <a:off x="2927526" y="3966060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1CEF65-6AEF-45ED-BC68-EA887B73BC55}"/>
              </a:ext>
            </a:extLst>
          </p:cNvPr>
          <p:cNvSpPr/>
          <p:nvPr/>
        </p:nvSpPr>
        <p:spPr>
          <a:xfrm>
            <a:off x="2927526" y="5018483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AC36EC-2441-4211-91A5-83BA1BA7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087" y="2045901"/>
            <a:ext cx="2003004" cy="124802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787A4E7-FD79-4250-854F-260B8BCD62F9}"/>
              </a:ext>
            </a:extLst>
          </p:cNvPr>
          <p:cNvGrpSpPr/>
          <p:nvPr/>
        </p:nvGrpSpPr>
        <p:grpSpPr>
          <a:xfrm>
            <a:off x="7196221" y="1382234"/>
            <a:ext cx="2011387" cy="2547787"/>
            <a:chOff x="6890911" y="1127716"/>
            <a:chExt cx="2011387" cy="254778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C5BB2CC-AEE1-4A4D-A8B7-2D9D4478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0911" y="1127716"/>
              <a:ext cx="2003004" cy="123897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B7A676D-2DA7-4489-8CA5-710D01DE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0912" y="2436531"/>
              <a:ext cx="2011386" cy="1238972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80845E8-9E34-4541-95D1-021A12354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1722" y="1865593"/>
            <a:ext cx="1653868" cy="16984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0619BE-98CC-4111-8239-5674E8A04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8087" y="3564074"/>
            <a:ext cx="2006339" cy="12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DD8F1E-D2E6-447C-BF4E-FB3C9D2C139A}"/>
              </a:ext>
            </a:extLst>
          </p:cNvPr>
          <p:cNvSpPr txBox="1"/>
          <p:nvPr/>
        </p:nvSpPr>
        <p:spPr>
          <a:xfrm>
            <a:off x="3298087" y="1382234"/>
            <a:ext cx="3137219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화면의 크기에 따라서 전화번호가 </a:t>
            </a:r>
            <a:r>
              <a:rPr lang="ko-KR" altLang="en-US" sz="1200" dirty="0" err="1"/>
              <a:t>작아짐</a:t>
            </a:r>
            <a:endParaRPr lang="ko-KR" altLang="en-US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12F91F5-C4EE-4FEB-BA5D-85E36AEDF658}"/>
              </a:ext>
            </a:extLst>
          </p:cNvPr>
          <p:cNvSpPr/>
          <p:nvPr/>
        </p:nvSpPr>
        <p:spPr>
          <a:xfrm>
            <a:off x="9560231" y="1362111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B4AFA5E-DF7B-4B28-B569-A1FFB549C48B}"/>
              </a:ext>
            </a:extLst>
          </p:cNvPr>
          <p:cNvSpPr/>
          <p:nvPr/>
        </p:nvSpPr>
        <p:spPr>
          <a:xfrm>
            <a:off x="9560231" y="2346565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534B23-E31D-4ECB-9D9F-565BA1015682}"/>
              </a:ext>
            </a:extLst>
          </p:cNvPr>
          <p:cNvSpPr/>
          <p:nvPr/>
        </p:nvSpPr>
        <p:spPr>
          <a:xfrm>
            <a:off x="9575604" y="3945937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160AFC9-40CB-4171-BE47-50ED4AB17FEF}"/>
              </a:ext>
            </a:extLst>
          </p:cNvPr>
          <p:cNvSpPr/>
          <p:nvPr/>
        </p:nvSpPr>
        <p:spPr>
          <a:xfrm>
            <a:off x="9575604" y="4998360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4BF894-4766-41A4-8160-A1B0092F4C9E}"/>
              </a:ext>
            </a:extLst>
          </p:cNvPr>
          <p:cNvSpPr txBox="1"/>
          <p:nvPr/>
        </p:nvSpPr>
        <p:spPr>
          <a:xfrm>
            <a:off x="9960140" y="1362111"/>
            <a:ext cx="2015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바로가기 메뉴로써</a:t>
            </a:r>
            <a:endParaRPr lang="en-US" altLang="ko-KR" sz="1000" dirty="0"/>
          </a:p>
          <a:p>
            <a:r>
              <a:rPr lang="ko-KR" altLang="en-US" sz="1000" dirty="0"/>
              <a:t>해당 이미지 클릭 시 </a:t>
            </a:r>
            <a:endParaRPr lang="en-US" altLang="ko-KR" sz="1000" dirty="0"/>
          </a:p>
          <a:p>
            <a:r>
              <a:rPr lang="ko-KR" altLang="en-US" sz="1000" dirty="0"/>
              <a:t>전화 걸기로 이동함</a:t>
            </a:r>
            <a:r>
              <a:rPr lang="en-US" altLang="ko-KR" sz="10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3BF127-8900-4161-911D-2A732DF8F2E5}"/>
              </a:ext>
            </a:extLst>
          </p:cNvPr>
          <p:cNvSpPr txBox="1"/>
          <p:nvPr/>
        </p:nvSpPr>
        <p:spPr>
          <a:xfrm>
            <a:off x="9960140" y="2344207"/>
            <a:ext cx="2015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각 버튼을 클릭 시 </a:t>
            </a:r>
            <a:endParaRPr lang="en-US" altLang="ko-KR" sz="1000" dirty="0"/>
          </a:p>
          <a:p>
            <a:r>
              <a:rPr lang="ko-KR" altLang="en-US" sz="1000" dirty="0"/>
              <a:t>공지사항 또는 갤러리 내용이 </a:t>
            </a:r>
            <a:endParaRPr lang="en-US" altLang="ko-KR" sz="1000" dirty="0"/>
          </a:p>
          <a:p>
            <a:r>
              <a:rPr lang="ko-KR" altLang="en-US" sz="1000" dirty="0"/>
              <a:t>보여진다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공지사항 </a:t>
            </a:r>
            <a:r>
              <a:rPr lang="en-US" altLang="ko-KR" sz="1000" dirty="0"/>
              <a:t>1</a:t>
            </a:r>
            <a:r>
              <a:rPr lang="ko-KR" altLang="en-US" sz="1000" dirty="0"/>
              <a:t>번째 글 클릭 시 </a:t>
            </a:r>
            <a:endParaRPr lang="en-US" altLang="ko-KR" sz="1000" dirty="0"/>
          </a:p>
          <a:p>
            <a:r>
              <a:rPr lang="en-US" altLang="ko-KR" sz="1000" dirty="0"/>
              <a:t>modal</a:t>
            </a:r>
            <a:r>
              <a:rPr lang="ko-KR" altLang="en-US" sz="1000" dirty="0"/>
              <a:t>창이 열린다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갤러리 내용에는 갤러리 </a:t>
            </a:r>
            <a:endParaRPr lang="en-US" altLang="ko-KR" sz="1000" dirty="0"/>
          </a:p>
          <a:p>
            <a:r>
              <a:rPr lang="ko-KR" altLang="en-US" sz="1000" dirty="0"/>
              <a:t>마우스 </a:t>
            </a:r>
            <a:r>
              <a:rPr lang="en-US" altLang="ko-KR" sz="1000" dirty="0"/>
              <a:t>hover</a:t>
            </a:r>
            <a:r>
              <a:rPr lang="ko-KR" altLang="en-US" sz="1000" dirty="0"/>
              <a:t>시 </a:t>
            </a:r>
            <a:r>
              <a:rPr lang="en-US" altLang="ko-KR" sz="1000" dirty="0"/>
              <a:t>zoom</a:t>
            </a:r>
            <a:r>
              <a:rPr lang="ko-KR" altLang="en-US" sz="1000" dirty="0"/>
              <a:t> 효과와 함께 투명도가 매겨진다</a:t>
            </a:r>
            <a:r>
              <a:rPr lang="en-US" altLang="ko-KR" sz="10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7E4F3-54F6-44EC-AEA6-6C775916C309}"/>
              </a:ext>
            </a:extLst>
          </p:cNvPr>
          <p:cNvSpPr txBox="1"/>
          <p:nvPr/>
        </p:nvSpPr>
        <p:spPr>
          <a:xfrm>
            <a:off x="9960139" y="3895689"/>
            <a:ext cx="2015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번과 효과는 동일하다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버튼이 하나로 </a:t>
            </a:r>
            <a:r>
              <a:rPr lang="ko-KR" altLang="en-US" sz="1000" dirty="0" err="1"/>
              <a:t>이루어져있다</a:t>
            </a:r>
            <a:r>
              <a:rPr lang="en-US" altLang="ko-KR" sz="10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2DD7D7-E866-4C7C-9CD6-6BE07068F1D0}"/>
              </a:ext>
            </a:extLst>
          </p:cNvPr>
          <p:cNvSpPr txBox="1"/>
          <p:nvPr/>
        </p:nvSpPr>
        <p:spPr>
          <a:xfrm>
            <a:off x="9960138" y="4970041"/>
            <a:ext cx="2015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각 </a:t>
            </a:r>
            <a:r>
              <a:rPr lang="en-US" altLang="ko-KR" sz="1000" dirty="0"/>
              <a:t>SNS</a:t>
            </a:r>
            <a:r>
              <a:rPr lang="ko-KR" altLang="en-US" sz="1000" dirty="0"/>
              <a:t> 클릭 시  </a:t>
            </a:r>
            <a:endParaRPr lang="en-US" altLang="ko-KR" sz="1000" dirty="0"/>
          </a:p>
          <a:p>
            <a:r>
              <a:rPr lang="ko-KR" altLang="en-US" sz="1000" dirty="0"/>
              <a:t>해당 </a:t>
            </a:r>
            <a:r>
              <a:rPr lang="en-US" altLang="ko-KR" sz="1000" dirty="0"/>
              <a:t>SNS </a:t>
            </a:r>
            <a:r>
              <a:rPr lang="ko-KR" altLang="en-US" sz="1000" dirty="0"/>
              <a:t>회사 주소로 </a:t>
            </a:r>
            <a:endParaRPr lang="en-US" altLang="ko-KR" sz="1000" dirty="0"/>
          </a:p>
          <a:p>
            <a:r>
              <a:rPr lang="ko-KR" altLang="en-US" sz="1000" dirty="0"/>
              <a:t>이동되어진다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D6005-FAFC-4B65-91F3-D2C0117AB423}"/>
              </a:ext>
            </a:extLst>
          </p:cNvPr>
          <p:cNvSpPr txBox="1"/>
          <p:nvPr/>
        </p:nvSpPr>
        <p:spPr>
          <a:xfrm>
            <a:off x="3320468" y="5061750"/>
            <a:ext cx="3137219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회사 각 </a:t>
            </a:r>
            <a:r>
              <a:rPr lang="en-US" altLang="ko-KR" sz="1200" dirty="0"/>
              <a:t>SNS </a:t>
            </a:r>
            <a:r>
              <a:rPr lang="ko-KR" altLang="en-US" sz="1200" dirty="0"/>
              <a:t>주소로 이동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702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70D38A-06C2-45EB-A1BA-85E602C2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B6B61-6D84-47BD-819A-F46DD7F6B7C4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3.MAIN</a:t>
            </a:r>
            <a:r>
              <a:rPr lang="ko-KR" altLang="en-US" sz="1000" dirty="0"/>
              <a:t>영역</a:t>
            </a:r>
            <a:r>
              <a:rPr lang="en-US" altLang="ko-KR" sz="1000" dirty="0"/>
              <a:t>(</a:t>
            </a:r>
            <a:r>
              <a:rPr lang="ko-KR" altLang="en-US" sz="1000" dirty="0"/>
              <a:t>메인 슬라이드 </a:t>
            </a:r>
            <a:r>
              <a:rPr lang="en-US" altLang="ko-KR" sz="1000" dirty="0"/>
              <a:t>(</a:t>
            </a:r>
            <a:r>
              <a:rPr lang="ko-KR" altLang="en-US" sz="1000" dirty="0"/>
              <a:t>회사 각인</a:t>
            </a:r>
            <a:r>
              <a:rPr lang="en-US" altLang="ko-KR" sz="1000" dirty="0"/>
              <a:t>) </a:t>
            </a:r>
            <a:r>
              <a:rPr lang="ko-KR" altLang="en-US" sz="1000" dirty="0"/>
              <a:t>자동타이머</a:t>
            </a:r>
            <a:r>
              <a:rPr lang="en-US" altLang="ko-KR" sz="1000" dirty="0"/>
              <a:t>3</a:t>
            </a:r>
            <a:r>
              <a:rPr lang="ko-KR" altLang="en-US" sz="1000" dirty="0"/>
              <a:t>초 설정 </a:t>
            </a:r>
            <a:r>
              <a:rPr lang="en-US" altLang="ko-KR" sz="1000" dirty="0"/>
              <a:t>&amp; </a:t>
            </a:r>
            <a:r>
              <a:rPr lang="ko-KR" altLang="en-US" sz="1000" dirty="0"/>
              <a:t>우</a:t>
            </a:r>
            <a:r>
              <a:rPr lang="en-US" altLang="ko-KR" sz="1000" dirty="0"/>
              <a:t>-&gt;</a:t>
            </a:r>
            <a:r>
              <a:rPr lang="ko-KR" altLang="en-US" sz="1000" dirty="0"/>
              <a:t>좌 이미지 변경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D9E308-61D9-4494-AF20-ADC90437A73F}"/>
              </a:ext>
            </a:extLst>
          </p:cNvPr>
          <p:cNvGrpSpPr/>
          <p:nvPr/>
        </p:nvGrpSpPr>
        <p:grpSpPr>
          <a:xfrm>
            <a:off x="360727" y="1157680"/>
            <a:ext cx="8321879" cy="3578932"/>
            <a:chOff x="838200" y="1771076"/>
            <a:chExt cx="8410873" cy="30494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D5AF99D-6560-476F-A263-C8235926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774649"/>
              <a:ext cx="2806994" cy="180325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FD3ED4-4038-4BC8-A32F-C707AF94B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5194" y="1774649"/>
              <a:ext cx="2806995" cy="18068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4AAE25-14C9-456C-BAA6-5E1EFAE5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2188" y="1774649"/>
              <a:ext cx="2796885" cy="180325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66B58D1-F5CC-4E86-8710-D1AEF77BCD2E}"/>
                </a:ext>
              </a:extLst>
            </p:cNvPr>
            <p:cNvCxnSpPr/>
            <p:nvPr/>
          </p:nvCxnSpPr>
          <p:spPr>
            <a:xfrm flipH="1">
              <a:off x="1501629" y="4085439"/>
              <a:ext cx="71306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2A7467-580C-452E-BFE4-6E7B95B78FD1}"/>
                </a:ext>
              </a:extLst>
            </p:cNvPr>
            <p:cNvSpPr/>
            <p:nvPr/>
          </p:nvSpPr>
          <p:spPr>
            <a:xfrm>
              <a:off x="3645194" y="1771076"/>
              <a:ext cx="2806993" cy="1806827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1B980E-B2CC-4347-A56D-7A4011BD779F}"/>
                </a:ext>
              </a:extLst>
            </p:cNvPr>
            <p:cNvSpPr txBox="1"/>
            <p:nvPr/>
          </p:nvSpPr>
          <p:spPr>
            <a:xfrm>
              <a:off x="3212983" y="3635950"/>
              <a:ext cx="3869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우에서 좌로 </a:t>
              </a:r>
              <a:r>
                <a:rPr lang="en-US" altLang="ko-KR" dirty="0"/>
                <a:t>3</a:t>
              </a:r>
              <a:r>
                <a:rPr lang="ko-KR" altLang="en-US" dirty="0"/>
                <a:t>초마다 슬라이드 효과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7176C-FC59-412D-8E2E-69C958DED231}"/>
                </a:ext>
              </a:extLst>
            </p:cNvPr>
            <p:cNvSpPr txBox="1"/>
            <p:nvPr/>
          </p:nvSpPr>
          <p:spPr>
            <a:xfrm>
              <a:off x="1706523" y="4269809"/>
              <a:ext cx="7457725" cy="550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‘.slide-wrap’ </a:t>
              </a:r>
              <a:r>
                <a:rPr lang="ko-KR" altLang="en-US" dirty="0"/>
                <a:t>는 </a:t>
              </a:r>
              <a:r>
                <a:rPr lang="en-US" altLang="ko-KR" dirty="0"/>
                <a:t>ul</a:t>
              </a:r>
              <a:r>
                <a:rPr lang="ko-KR" altLang="en-US" dirty="0"/>
                <a:t>요소이며 노란색 선 안에 해당 이미지들이 보여진다</a:t>
              </a:r>
              <a:r>
                <a:rPr lang="en-US" altLang="ko-KR" dirty="0"/>
                <a:t>.</a:t>
              </a:r>
            </a:p>
            <a:p>
              <a:pPr algn="ctr"/>
              <a:r>
                <a:rPr lang="ko-KR" altLang="en-US" dirty="0"/>
                <a:t>그 외 영역은 </a:t>
              </a:r>
              <a:r>
                <a:rPr lang="en-US" altLang="ko-KR" dirty="0" err="1"/>
                <a:t>overflow:hidden</a:t>
              </a:r>
              <a:r>
                <a:rPr lang="en-US" altLang="ko-KR" dirty="0"/>
                <a:t>; </a:t>
              </a:r>
              <a:r>
                <a:rPr lang="ko-KR" altLang="en-US" dirty="0"/>
                <a:t>으로 보여지지 않는다</a:t>
              </a:r>
              <a:r>
                <a:rPr lang="en-US" altLang="ko-KR" dirty="0"/>
                <a:t>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E9740D-2248-46FD-A257-7160EA77A1FE}"/>
              </a:ext>
            </a:extLst>
          </p:cNvPr>
          <p:cNvSpPr txBox="1"/>
          <p:nvPr/>
        </p:nvSpPr>
        <p:spPr>
          <a:xfrm>
            <a:off x="9481617" y="3416910"/>
            <a:ext cx="2668235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//1.</a:t>
            </a:r>
            <a:r>
              <a:rPr lang="ko-KR" altLang="en-US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변수</a:t>
            </a:r>
            <a:endParaRPr lang="ko-KR" altLang="en-US" sz="800" b="0" dirty="0">
              <a:solidFill>
                <a:srgbClr val="D3AF8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setId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//2.</a:t>
            </a:r>
            <a:r>
              <a:rPr lang="ko-KR" altLang="en-US" sz="800" b="0" dirty="0" err="1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메인슬라이드함수</a:t>
            </a:r>
            <a:endParaRPr lang="ko-KR" altLang="en-US" sz="800" b="0" dirty="0">
              <a:solidFill>
                <a:srgbClr val="D3AF8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mainSlide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slidewrap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').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animate</a:t>
            </a:r>
          </a:p>
          <a:p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800" b="0" dirty="0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:`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*-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}%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`},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800" dirty="0">
                <a:solidFill>
                  <a:srgbClr val="D3AF86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.slide-wrap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').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animate</a:t>
            </a:r>
          </a:p>
          <a:p>
            <a:r>
              <a:rPr lang="en-US" altLang="ko-KR" sz="800" dirty="0">
                <a:solidFill>
                  <a:srgbClr val="8AB1B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800" b="0" dirty="0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:`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*-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}%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`},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});</a:t>
            </a:r>
            <a:endParaRPr lang="en-US" altLang="ko-KR" sz="800" dirty="0">
              <a:solidFill>
                <a:srgbClr val="D3AF86"/>
              </a:solidFill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//3.</a:t>
            </a:r>
            <a:r>
              <a:rPr lang="ko-KR" altLang="en-US" sz="800" b="0" dirty="0" err="1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다음카운트함수</a:t>
            </a:r>
            <a:endParaRPr lang="ko-KR" altLang="en-US" sz="800" b="0" dirty="0">
              <a:solidFill>
                <a:srgbClr val="D3AF8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nextCount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mainSlide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//4.</a:t>
            </a:r>
            <a:r>
              <a:rPr lang="ko-KR" altLang="en-US" sz="800" b="0" dirty="0" err="1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자동타이머함수</a:t>
            </a:r>
            <a:endParaRPr lang="ko-KR" altLang="en-US" sz="800" b="0" dirty="0">
              <a:solidFill>
                <a:srgbClr val="D3AF8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autoTimer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  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setId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800" b="0" dirty="0" err="1">
                <a:solidFill>
                  <a:srgbClr val="7E602C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nextCount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autoTimer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9B382A-FC0E-4070-9CE7-7C558F5E64E0}"/>
              </a:ext>
            </a:extLst>
          </p:cNvPr>
          <p:cNvCxnSpPr>
            <a:cxnSpLocks/>
          </p:cNvCxnSpPr>
          <p:nvPr/>
        </p:nvCxnSpPr>
        <p:spPr>
          <a:xfrm>
            <a:off x="9481617" y="3278235"/>
            <a:ext cx="271038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A54B89-A43D-4509-9153-8B12B99BA11E}"/>
              </a:ext>
            </a:extLst>
          </p:cNvPr>
          <p:cNvSpPr txBox="1"/>
          <p:nvPr/>
        </p:nvSpPr>
        <p:spPr>
          <a:xfrm>
            <a:off x="9591025" y="1216134"/>
            <a:ext cx="255882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개수는 총 </a:t>
            </a:r>
            <a:r>
              <a:rPr lang="en-US" altLang="ko-KR" sz="1000" dirty="0"/>
              <a:t>3</a:t>
            </a:r>
            <a:r>
              <a:rPr lang="ko-KR" altLang="en-US" sz="1000" dirty="0"/>
              <a:t>개로 이루어져 있으며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슬라이드 효과와 함께 우 </a:t>
            </a:r>
            <a:r>
              <a:rPr lang="en-US" altLang="ko-KR" sz="1000" dirty="0"/>
              <a:t>-&gt; </a:t>
            </a:r>
            <a:r>
              <a:rPr lang="ko-KR" altLang="en-US" sz="1000" dirty="0"/>
              <a:t>좌</a:t>
            </a:r>
            <a:endParaRPr lang="en-US" altLang="ko-KR" sz="1000" dirty="0"/>
          </a:p>
          <a:p>
            <a:r>
              <a:rPr lang="ko-KR" altLang="en-US" sz="1000" dirty="0"/>
              <a:t>로 이동되어진다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슬라이드는 매 </a:t>
            </a:r>
            <a:r>
              <a:rPr lang="en-US" altLang="ko-KR" sz="1000" dirty="0"/>
              <a:t>3</a:t>
            </a:r>
            <a:r>
              <a:rPr lang="ko-KR" altLang="en-US" sz="1000" dirty="0"/>
              <a:t>초 이내로</a:t>
            </a:r>
            <a:endParaRPr lang="en-US" altLang="ko-KR" sz="1000" dirty="0"/>
          </a:p>
          <a:p>
            <a:r>
              <a:rPr lang="ko-KR" altLang="en-US" sz="1000" dirty="0"/>
              <a:t>하나의 이미지에서 다른 이미지로 전환되어진다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웹사이트를 열었을 때 자동으로 </a:t>
            </a:r>
            <a:endParaRPr lang="en-US" altLang="ko-KR" sz="1000" dirty="0"/>
          </a:p>
          <a:p>
            <a:r>
              <a:rPr lang="ko-KR" altLang="en-US" sz="1000" dirty="0"/>
              <a:t>시작되며</a:t>
            </a:r>
            <a:r>
              <a:rPr lang="en-US" altLang="ko-KR" sz="1000" dirty="0"/>
              <a:t> </a:t>
            </a:r>
            <a:r>
              <a:rPr lang="ko-KR" altLang="en-US" sz="1000" dirty="0"/>
              <a:t>반복적으로 슬라이드</a:t>
            </a:r>
            <a:endParaRPr lang="en-US" altLang="ko-KR" sz="1000" dirty="0"/>
          </a:p>
          <a:p>
            <a:r>
              <a:rPr lang="ko-KR" altLang="en-US" sz="1000" dirty="0"/>
              <a:t>되어지도록 이루어져 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790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7FE2E9-30D8-4F2D-A1A1-F9B7FDF1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18D5D-A540-4D49-B6BB-C510E834E5C8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4.FOOTER</a:t>
            </a:r>
            <a:r>
              <a:rPr lang="ko-KR" altLang="en-US" sz="1000" dirty="0"/>
              <a:t>영역</a:t>
            </a:r>
            <a:r>
              <a:rPr lang="en-US" altLang="ko-KR" sz="1000" dirty="0"/>
              <a:t>(Footer image logo, Footer </a:t>
            </a:r>
            <a:r>
              <a:rPr lang="ko-KR" altLang="en-US" sz="1000" dirty="0"/>
              <a:t>바로가기 메뉴</a:t>
            </a:r>
            <a:r>
              <a:rPr lang="en-US" altLang="ko-KR" sz="1000" dirty="0"/>
              <a:t>, </a:t>
            </a:r>
            <a:r>
              <a:rPr lang="ko-KR" altLang="en-US" sz="1000" dirty="0"/>
              <a:t>회사 정보 및 </a:t>
            </a:r>
            <a:r>
              <a:rPr lang="en-US" altLang="ko-KR" sz="1000" dirty="0"/>
              <a:t>copyright)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A34351-149B-4FBE-B480-7C6B17B58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0012"/>
          <a:stretch/>
        </p:blipFill>
        <p:spPr>
          <a:xfrm>
            <a:off x="463596" y="998092"/>
            <a:ext cx="8717499" cy="1023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521AC-6BA1-41F5-9B57-10BA3E3B40D2}"/>
              </a:ext>
            </a:extLst>
          </p:cNvPr>
          <p:cNvSpPr txBox="1"/>
          <p:nvPr/>
        </p:nvSpPr>
        <p:spPr>
          <a:xfrm>
            <a:off x="2321814" y="982667"/>
            <a:ext cx="6352401" cy="46159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9A43EF3-4AD0-49EC-998F-D3F8AC043821}"/>
              </a:ext>
            </a:extLst>
          </p:cNvPr>
          <p:cNvSpPr/>
          <p:nvPr/>
        </p:nvSpPr>
        <p:spPr>
          <a:xfrm>
            <a:off x="1192410" y="2055303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04255F3-830B-42B8-BD69-B89B15245634}"/>
              </a:ext>
            </a:extLst>
          </p:cNvPr>
          <p:cNvSpPr/>
          <p:nvPr/>
        </p:nvSpPr>
        <p:spPr>
          <a:xfrm>
            <a:off x="2468935" y="2055303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8BBC32-486B-4FA0-B4EC-CD538E4F7958}"/>
              </a:ext>
            </a:extLst>
          </p:cNvPr>
          <p:cNvSpPr/>
          <p:nvPr/>
        </p:nvSpPr>
        <p:spPr>
          <a:xfrm>
            <a:off x="4517035" y="2055303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BF5EAA-A13D-40B9-A3F9-E1216FCCD63F}"/>
              </a:ext>
            </a:extLst>
          </p:cNvPr>
          <p:cNvSpPr/>
          <p:nvPr/>
        </p:nvSpPr>
        <p:spPr>
          <a:xfrm>
            <a:off x="9610133" y="1290202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3DF83F5-513B-4DAC-A9EF-5B04CE1A3A82}"/>
              </a:ext>
            </a:extLst>
          </p:cNvPr>
          <p:cNvSpPr/>
          <p:nvPr/>
        </p:nvSpPr>
        <p:spPr>
          <a:xfrm>
            <a:off x="9610133" y="2209360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54C645C-9BC9-4673-AA83-0E0D0FDF04FF}"/>
              </a:ext>
            </a:extLst>
          </p:cNvPr>
          <p:cNvSpPr/>
          <p:nvPr/>
        </p:nvSpPr>
        <p:spPr>
          <a:xfrm>
            <a:off x="9610133" y="3209640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714A73-8CB0-4B2D-B49B-A6EFBE51E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197" y="3234892"/>
            <a:ext cx="5571913" cy="2785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4A76B5-B00D-4F8F-9722-BD8147B1AA13}"/>
              </a:ext>
            </a:extLst>
          </p:cNvPr>
          <p:cNvSpPr/>
          <p:nvPr/>
        </p:nvSpPr>
        <p:spPr>
          <a:xfrm>
            <a:off x="703601" y="4319475"/>
            <a:ext cx="2306973" cy="6167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모달창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팝업창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A395D-A075-440A-A4C8-8BAB1CE718A9}"/>
              </a:ext>
            </a:extLst>
          </p:cNvPr>
          <p:cNvSpPr txBox="1"/>
          <p:nvPr/>
        </p:nvSpPr>
        <p:spPr>
          <a:xfrm>
            <a:off x="9992359" y="1299730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로고는 </a:t>
            </a:r>
            <a:r>
              <a:rPr lang="en-US" altLang="ko-KR" sz="1000" dirty="0"/>
              <a:t>grayscale(</a:t>
            </a:r>
            <a:r>
              <a:rPr lang="ko-KR" altLang="en-US" sz="1000" dirty="0"/>
              <a:t>무채색</a:t>
            </a:r>
            <a:r>
              <a:rPr lang="en-US" altLang="ko-KR" sz="1000" dirty="0"/>
              <a:t>)</a:t>
            </a:r>
            <a:r>
              <a:rPr lang="ko-KR" altLang="en-US" sz="1000" dirty="0"/>
              <a:t>으로 설정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Header</a:t>
            </a:r>
            <a:r>
              <a:rPr lang="ko-KR" altLang="en-US" sz="1000" dirty="0"/>
              <a:t>로고와 다르게 표현함</a:t>
            </a:r>
            <a:r>
              <a:rPr lang="en-US" altLang="ko-KR" sz="10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A75D4-AF1B-4DBB-BBB0-6F9EC9966D14}"/>
              </a:ext>
            </a:extLst>
          </p:cNvPr>
          <p:cNvSpPr txBox="1"/>
          <p:nvPr/>
        </p:nvSpPr>
        <p:spPr>
          <a:xfrm>
            <a:off x="9974150" y="2236299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footer</a:t>
            </a:r>
            <a:r>
              <a:rPr lang="ko-KR" altLang="en-US" sz="1000" dirty="0"/>
              <a:t> 메뉴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6D3F2-F65D-4B28-9659-5617B1C087F2}"/>
              </a:ext>
            </a:extLst>
          </p:cNvPr>
          <p:cNvSpPr txBox="1"/>
          <p:nvPr/>
        </p:nvSpPr>
        <p:spPr>
          <a:xfrm>
            <a:off x="9992359" y="320162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회사정보</a:t>
            </a:r>
            <a:endParaRPr lang="en-US" altLang="ko-KR" sz="1000" dirty="0"/>
          </a:p>
          <a:p>
            <a:r>
              <a:rPr lang="en-US" altLang="ko-KR" sz="1000" dirty="0"/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1143661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1612</Words>
  <Application>Microsoft Office PowerPoint</Application>
  <PresentationFormat>와이드스크린</PresentationFormat>
  <Paragraphs>319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Consolas</vt:lpstr>
      <vt:lpstr>Segoe UI Historic</vt:lpstr>
      <vt:lpstr>Office 테마</vt:lpstr>
      <vt:lpstr>DYCOMPANY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DYCOMPANY</dc:title>
  <dc:creator>노혜림</dc:creator>
  <cp:lastModifiedBy>노도연</cp:lastModifiedBy>
  <cp:revision>66</cp:revision>
  <dcterms:created xsi:type="dcterms:W3CDTF">2024-02-29T01:32:36Z</dcterms:created>
  <dcterms:modified xsi:type="dcterms:W3CDTF">2024-03-04T05:59:04Z</dcterms:modified>
</cp:coreProperties>
</file>